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drawings/drawing3.xml" ContentType="application/vnd.openxmlformats-officedocument.drawingml.chartshapes+xml"/>
  <Override PartName="/ppt/charts/chart6.xml" ContentType="application/vnd.openxmlformats-officedocument.drawingml.chart+xml"/>
  <Override PartName="/ppt/theme/themeOverride5.xml" ContentType="application/vnd.openxmlformats-officedocument.themeOverride+xml"/>
  <Override PartName="/ppt/drawings/drawing4.xml" ContentType="application/vnd.openxmlformats-officedocument.drawingml.chartshapes+xml"/>
  <Override PartName="/ppt/charts/chart7.xml" ContentType="application/vnd.openxmlformats-officedocument.drawingml.chart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67" r:id="rId2"/>
  </p:sldMasterIdLst>
  <p:notesMasterIdLst>
    <p:notesMasterId r:id="rId10"/>
  </p:notesMasterIdLst>
  <p:sldIdLst>
    <p:sldId id="4231" r:id="rId3"/>
    <p:sldId id="258" r:id="rId4"/>
    <p:sldId id="4234" r:id="rId5"/>
    <p:sldId id="4370" r:id="rId6"/>
    <p:sldId id="4371" r:id="rId7"/>
    <p:sldId id="4372" r:id="rId8"/>
    <p:sldId id="436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ishwarya Nair" initials="AN" lastIdx="15" clrIdx="0">
    <p:extLst>
      <p:ext uri="{19B8F6BF-5375-455C-9EA6-DF929625EA0E}">
        <p15:presenceInfo xmlns:p15="http://schemas.microsoft.com/office/powerpoint/2012/main" userId="fb66227ae5083d9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4F7B7F"/>
    <a:srgbClr val="1F5B5E"/>
    <a:srgbClr val="49C2C5"/>
    <a:srgbClr val="4D9F38"/>
    <a:srgbClr val="F36739"/>
    <a:srgbClr val="DB871F"/>
    <a:srgbClr val="BF8B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53" autoAdjust="0"/>
    <p:restoredTop sz="90884"/>
  </p:normalViewPr>
  <p:slideViewPr>
    <p:cSldViewPr snapToGrid="0" snapToObjects="1" showGuides="1">
      <p:cViewPr varScale="1">
        <p:scale>
          <a:sx n="116" d="100"/>
          <a:sy n="116" d="100"/>
        </p:scale>
        <p:origin x="736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-69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E:\ZBNF\PPT\Rough\Graph%20and%20Table%20V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C:\Users\SANJIB%20KUMAR%20JHA\Desktop\New%20Microsoft%20Office%20Excel%20Worksheet%20(10).xlsx" TargetMode="External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file:///C:\Users\SANJIB%20KUMAR%20JHA\Desktop\New%20Microsoft%20Office%20Excel%20Worksheet%20(10).xlsx" TargetMode="External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SANJIB%20KUMAR%20JHA\Desktop\New%20Microsoft%20Office%20Excel%20Worksheet%20(10).xlsx" TargetMode="External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oleObject" Target="file:///C:\Users\SANJIB%20KUMAR%20JHA\Desktop\New%20Microsoft%20Office%20Excel%20Worksheet%20(10).xlsx" TargetMode="External"/><Relationship Id="rId1" Type="http://schemas.openxmlformats.org/officeDocument/2006/relationships/themeOverride" Target="../theme/themeOverrid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.xml"/><Relationship Id="rId2" Type="http://schemas.openxmlformats.org/officeDocument/2006/relationships/oleObject" Target="file:///C:\Users\SANJIB%20KUMAR%20JHA\Desktop\New%20Microsoft%20Office%20Excel%20Worksheet%20(10).xlsx" TargetMode="External"/><Relationship Id="rId1" Type="http://schemas.openxmlformats.org/officeDocument/2006/relationships/themeOverride" Target="../theme/themeOverride5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SANJIB%20KUMAR%20JHA\Desktop\New%20Microsoft%20Office%20Excel%20Worksheet%20(10).xlsx" TargetMode="External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2">
                    <a:lumMod val="10000"/>
                  </a:schemeClr>
                </a:solidFill>
                <a:latin typeface="Avenir Book"/>
                <a:ea typeface="+mn-ea"/>
                <a:cs typeface="+mn-cs"/>
              </a:defRPr>
            </a:pPr>
            <a:r>
              <a:rPr lang="en-GB" sz="1200" b="1" dirty="0">
                <a:solidFill>
                  <a:schemeClr val="tx2">
                    <a:lumMod val="10000"/>
                  </a:schemeClr>
                </a:solidFill>
              </a:rPr>
              <a:t>Average cost and net return of major crops</a:t>
            </a:r>
            <a:r>
              <a:rPr lang="en-GB" sz="1200" b="1" baseline="0" dirty="0">
                <a:solidFill>
                  <a:schemeClr val="tx2">
                    <a:lumMod val="10000"/>
                  </a:schemeClr>
                </a:solidFill>
              </a:rPr>
              <a:t> (In </a:t>
            </a:r>
            <a:r>
              <a:rPr lang="en-IN" sz="1200" b="1" i="0" u="none" strike="noStrike" baseline="0" dirty="0">
                <a:solidFill>
                  <a:schemeClr val="tx2">
                    <a:lumMod val="10000"/>
                  </a:schemeClr>
                </a:solidFill>
                <a:effectLst/>
              </a:rPr>
              <a:t>₹ per ha)</a:t>
            </a:r>
            <a:endParaRPr lang="en-IN" sz="1200" b="1" dirty="0">
              <a:solidFill>
                <a:schemeClr val="tx2">
                  <a:lumMod val="10000"/>
                </a:schemeClr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2">
                  <a:lumMod val="10000"/>
                </a:schemeClr>
              </a:solidFill>
              <a:latin typeface="Avenir Book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3381630742431885"/>
          <c:y val="0.16849555263925342"/>
          <c:w val="0.77100086785688027"/>
          <c:h val="0.6317880577427821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Sheet1!$F$19</c:f>
              <c:strCache>
                <c:ptCount val="1"/>
                <c:pt idx="0">
                  <c:v>Cost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Sheet1!$E$20:$E$23</c:f>
              <c:strCache>
                <c:ptCount val="4"/>
                <c:pt idx="0">
                  <c:v>Rabi with CNF</c:v>
                </c:pt>
                <c:pt idx="1">
                  <c:v>Rabi without CNF</c:v>
                </c:pt>
                <c:pt idx="2">
                  <c:v>Kharif with CNF</c:v>
                </c:pt>
                <c:pt idx="3">
                  <c:v>Kharif without CNF</c:v>
                </c:pt>
              </c:strCache>
            </c:strRef>
          </c:cat>
          <c:val>
            <c:numRef>
              <c:f>Sheet1!$F$20:$F$23</c:f>
              <c:numCache>
                <c:formatCode>General</c:formatCode>
                <c:ptCount val="4"/>
                <c:pt idx="0">
                  <c:v>65374</c:v>
                </c:pt>
                <c:pt idx="1">
                  <c:v>82314.600000000006</c:v>
                </c:pt>
                <c:pt idx="2">
                  <c:v>49944</c:v>
                </c:pt>
                <c:pt idx="3">
                  <c:v>62863.6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3E7-BB46-8A16-85AFE9007D8D}"/>
            </c:ext>
          </c:extLst>
        </c:ser>
        <c:ser>
          <c:idx val="1"/>
          <c:order val="1"/>
          <c:tx>
            <c:strRef>
              <c:f>Sheet1!$G$19</c:f>
              <c:strCache>
                <c:ptCount val="1"/>
                <c:pt idx="0">
                  <c:v>Net Return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Sheet1!$E$20:$E$23</c:f>
              <c:strCache>
                <c:ptCount val="4"/>
                <c:pt idx="0">
                  <c:v>Rabi with CNF</c:v>
                </c:pt>
                <c:pt idx="1">
                  <c:v>Rabi without CNF</c:v>
                </c:pt>
                <c:pt idx="2">
                  <c:v>Kharif with CNF</c:v>
                </c:pt>
                <c:pt idx="3">
                  <c:v>Kharif without CNF</c:v>
                </c:pt>
              </c:strCache>
            </c:strRef>
          </c:cat>
          <c:val>
            <c:numRef>
              <c:f>Sheet1!$G$20:$G$23</c:f>
              <c:numCache>
                <c:formatCode>General</c:formatCode>
                <c:ptCount val="4"/>
                <c:pt idx="0">
                  <c:v>128435</c:v>
                </c:pt>
                <c:pt idx="1">
                  <c:v>96309.8</c:v>
                </c:pt>
                <c:pt idx="2">
                  <c:v>173238.8</c:v>
                </c:pt>
                <c:pt idx="3">
                  <c:v>141650.79999999999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3E7-BB46-8A16-85AFE9007D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741942400"/>
        <c:axId val="741941152"/>
      </c:barChart>
      <c:catAx>
        <c:axId val="7419424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>
                    <a:lumMod val="10000"/>
                  </a:schemeClr>
                </a:solidFill>
                <a:latin typeface="Avenir Book"/>
                <a:ea typeface="+mn-ea"/>
                <a:cs typeface="+mn-cs"/>
              </a:defRPr>
            </a:pPr>
            <a:endParaRPr lang="en-US"/>
          </a:p>
        </c:txPr>
        <c:crossAx val="741941152"/>
        <c:crosses val="autoZero"/>
        <c:auto val="1"/>
        <c:lblAlgn val="ctr"/>
        <c:lblOffset val="100"/>
        <c:noMultiLvlLbl val="0"/>
      </c:catAx>
      <c:valAx>
        <c:axId val="7419411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>
                    <a:lumMod val="10000"/>
                  </a:schemeClr>
                </a:solidFill>
                <a:latin typeface="Avenir Book"/>
                <a:ea typeface="+mn-ea"/>
                <a:cs typeface="+mn-cs"/>
              </a:defRPr>
            </a:pPr>
            <a:endParaRPr lang="en-US"/>
          </a:p>
        </c:txPr>
        <c:crossAx val="741942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2">
                  <a:lumMod val="10000"/>
                </a:schemeClr>
              </a:solidFill>
              <a:latin typeface="Avenir Book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Avenir Book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10254968129"/>
          <c:y val="9.7587373946678005E-2"/>
          <c:w val="0.85897435897435903"/>
          <c:h val="0.77083333333333903"/>
        </c:manualLayout>
      </c:layout>
      <c:pie3DChart>
        <c:varyColors val="1"/>
        <c:ser>
          <c:idx val="0"/>
          <c:order val="0"/>
          <c:dPt>
            <c:idx val="0"/>
            <c:bubble3D val="0"/>
            <c:explosion val="44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7D42-2C47-BF90-BBB3D1F0CE44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3-7D42-2C47-BF90-BBB3D1F0CE44}"/>
              </c:ext>
            </c:extLst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12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7D42-2C47-BF90-BBB3D1F0CE44}"/>
                </c:ext>
              </c:extLst>
            </c:dLbl>
            <c:dLbl>
              <c:idx val="1"/>
              <c:spPr/>
              <c:txPr>
                <a:bodyPr/>
                <a:lstStyle/>
                <a:p>
                  <a:pPr>
                    <a:defRPr sz="12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7D42-2C47-BF90-BBB3D1F0CE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Sheet1!$M$9:$M$10</c:f>
              <c:strCache>
                <c:ptCount val="2"/>
                <c:pt idx="0">
                  <c:v>Indonesia</c:v>
                </c:pt>
                <c:pt idx="1">
                  <c:v>other services</c:v>
                </c:pt>
              </c:strCache>
            </c:strRef>
          </c:cat>
          <c:val>
            <c:numRef>
              <c:f>Sheet1!$N$9:$N$10</c:f>
              <c:numCache>
                <c:formatCode>0%</c:formatCode>
                <c:ptCount val="2"/>
                <c:pt idx="0">
                  <c:v>0.25</c:v>
                </c:pt>
                <c:pt idx="1">
                  <c:v>0.750000000000005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D42-2C47-BF90-BBB3D1F0CE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84635826771654"/>
          <c:y val="8.9565983657431E-2"/>
          <c:w val="0.70039745031871603"/>
          <c:h val="0.70039745031871603"/>
        </c:manualLayout>
      </c:layout>
      <c:pie3DChart>
        <c:varyColors val="1"/>
        <c:ser>
          <c:idx val="0"/>
          <c:order val="0"/>
          <c:explosion val="25"/>
          <c:dPt>
            <c:idx val="1"/>
            <c:bubble3D val="0"/>
            <c:explosion val="0"/>
            <c:extLst>
              <c:ext xmlns:c16="http://schemas.microsoft.com/office/drawing/2014/chart" uri="{C3380CC4-5D6E-409C-BE32-E72D297353CC}">
                <c16:uniqueId val="{00000001-8C73-864D-801B-3803DD26485D}"/>
              </c:ext>
            </c:extLst>
          </c:dPt>
          <c:dLbls>
            <c:dLbl>
              <c:idx val="1"/>
              <c:spPr/>
              <c:txPr>
                <a:bodyPr/>
                <a:lstStyle/>
                <a:p>
                  <a:pPr>
                    <a:defRPr sz="12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8C73-864D-801B-3803DD26485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Sheet1!$M$11:$M$12</c:f>
              <c:strCache>
                <c:ptCount val="2"/>
                <c:pt idx="0">
                  <c:v>India</c:v>
                </c:pt>
                <c:pt idx="1">
                  <c:v>other services</c:v>
                </c:pt>
              </c:strCache>
            </c:strRef>
          </c:cat>
          <c:val>
            <c:numRef>
              <c:f>Sheet1!$N$11:$N$12</c:f>
              <c:numCache>
                <c:formatCode>0%</c:formatCode>
                <c:ptCount val="2"/>
                <c:pt idx="0">
                  <c:v>0.47</c:v>
                </c:pt>
                <c:pt idx="1">
                  <c:v>0.53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C73-864D-801B-3803DD2648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externalData r:id="rId2">
    <c:autoUpdate val="0"/>
  </c:externalData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743735797475801"/>
          <c:y val="2.0708530633681099E-3"/>
          <c:w val="0.71558028072577795"/>
          <c:h val="0.67129629629630305"/>
        </c:manualLayout>
      </c:layout>
      <c:pie3DChart>
        <c:varyColors val="1"/>
        <c:ser>
          <c:idx val="0"/>
          <c:order val="0"/>
          <c:explosion val="25"/>
          <c:dLbls>
            <c:dLbl>
              <c:idx val="1"/>
              <c:layout>
                <c:manualLayout>
                  <c:x val="-3.3127724620870699E-2"/>
                  <c:y val="3.38915385370811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B71-A849-B452-AC88743CEE4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Sheet1!$M$13:$M$14</c:f>
              <c:strCache>
                <c:ptCount val="2"/>
                <c:pt idx="0">
                  <c:v>Brazil</c:v>
                </c:pt>
                <c:pt idx="1">
                  <c:v>other services</c:v>
                </c:pt>
              </c:strCache>
            </c:strRef>
          </c:cat>
          <c:val>
            <c:numRef>
              <c:f>Sheet1!$N$13:$N$14</c:f>
              <c:numCache>
                <c:formatCode>0%</c:formatCode>
                <c:ptCount val="2"/>
                <c:pt idx="0">
                  <c:v>0.89</c:v>
                </c:pt>
                <c:pt idx="1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B71-A849-B452-AC88743CEE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7.1922544951591005E-2"/>
          <c:w val="0.70659278701272998"/>
          <c:h val="0.92807717954174596"/>
        </c:manualLayout>
      </c:layout>
      <c:pie3DChart>
        <c:varyColors val="1"/>
        <c:ser>
          <c:idx val="0"/>
          <c:order val="0"/>
          <c:explosion val="18"/>
          <c:dLbls>
            <c:dLbl>
              <c:idx val="0"/>
              <c:spPr/>
              <c:txPr>
                <a:bodyPr/>
                <a:lstStyle/>
                <a:p>
                  <a:pPr>
                    <a:defRPr sz="12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C36-1E4B-B35C-01945EA61223}"/>
                </c:ext>
              </c:extLst>
            </c:dLbl>
            <c:dLbl>
              <c:idx val="1"/>
              <c:spPr/>
              <c:txPr>
                <a:bodyPr/>
                <a:lstStyle/>
                <a:p>
                  <a:pPr>
                    <a:defRPr sz="12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C36-1E4B-B35C-01945EA6122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Sheet1!$I$9:$I$10</c:f>
              <c:strCache>
                <c:ptCount val="2"/>
                <c:pt idx="0">
                  <c:v>Ecosystem services</c:v>
                </c:pt>
                <c:pt idx="1">
                  <c:v>other services</c:v>
                </c:pt>
              </c:strCache>
            </c:strRef>
          </c:cat>
          <c:val>
            <c:numRef>
              <c:f>Sheet1!$J$9:$J$10</c:f>
              <c:numCache>
                <c:formatCode>0%</c:formatCode>
                <c:ptCount val="2"/>
                <c:pt idx="0">
                  <c:v>0.21</c:v>
                </c:pt>
                <c:pt idx="1">
                  <c:v>0.79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36-1E4B-B35C-01945EA6122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externalData r:id="rId2">
    <c:autoUpdate val="0"/>
  </c:externalData>
  <c:userShapes r:id="rId3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5476221164333506E-2"/>
          <c:y val="0.114583333333333"/>
          <c:w val="0.72023796411603103"/>
          <c:h val="0.63541666666666596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2.1572686478706301E-2"/>
                  <c:y val="-7.41469816272972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8E6-EC47-9B5D-DD3F94B0F03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pPr>
                      <a:defRPr sz="1200" b="1">
                        <a:solidFill>
                          <a:schemeClr val="tx1"/>
                        </a:solidFill>
                      </a:defRPr>
                    </a:pPr>
                    <a:r>
                      <a:rPr lang="en-US" sz="1200" b="1">
                        <a:solidFill>
                          <a:schemeClr val="tx1"/>
                        </a:solidFill>
                      </a:rPr>
                      <a:t>84%</a:t>
                    </a:r>
                    <a:endParaRPr lang="en-US" sz="1200" b="1">
                      <a:solidFill>
                        <a:schemeClr val="bg1"/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28E6-EC47-9B5D-DD3F94B0F03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Sheet1!$I$11:$I$12</c:f>
              <c:strCache>
                <c:ptCount val="2"/>
                <c:pt idx="0">
                  <c:v>India</c:v>
                </c:pt>
                <c:pt idx="1">
                  <c:v>other services</c:v>
                </c:pt>
              </c:strCache>
            </c:strRef>
          </c:cat>
          <c:val>
            <c:numRef>
              <c:f>Sheet1!$J$11:$J$12</c:f>
              <c:numCache>
                <c:formatCode>0%</c:formatCode>
                <c:ptCount val="2"/>
                <c:pt idx="0">
                  <c:v>0.16</c:v>
                </c:pt>
                <c:pt idx="1">
                  <c:v>0.74000000000000399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8E6-EC47-9B5D-DD3F94B0F0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externalData r:id="rId2">
    <c:autoUpdate val="0"/>
  </c:externalData>
  <c:userShapes r:id="rId3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06521856967852"/>
          <c:y val="8.8700787401574693E-2"/>
          <c:w val="0.79347814303214703"/>
          <c:h val="0.76930377123912197"/>
        </c:manualLayout>
      </c:layout>
      <c:pie3DChart>
        <c:varyColors val="1"/>
        <c:ser>
          <c:idx val="0"/>
          <c:order val="0"/>
          <c:explosion val="47"/>
          <c:dLbls>
            <c:dLbl>
              <c:idx val="0"/>
              <c:layout>
                <c:manualLayout>
                  <c:x val="3.8125252214685101E-2"/>
                  <c:y val="9.6234845644295602E-2"/>
                </c:manualLayout>
              </c:layout>
              <c:tx>
                <c:rich>
                  <a:bodyPr/>
                  <a:lstStyle/>
                  <a:p>
                    <a:pPr>
                      <a:defRPr sz="1200" b="1">
                        <a:solidFill>
                          <a:schemeClr val="tx1"/>
                        </a:solidFill>
                      </a:defRPr>
                    </a:pPr>
                    <a:r>
                      <a:rPr lang="en-US" b="1">
                        <a:solidFill>
                          <a:schemeClr val="tx1"/>
                        </a:solidFill>
                      </a:rPr>
                      <a:t>10%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4FBD-E343-AF71-AEF53A992A5D}"/>
                </c:ext>
              </c:extLst>
            </c:dLbl>
            <c:dLbl>
              <c:idx val="1"/>
              <c:layout>
                <c:manualLayout>
                  <c:x val="0.11256520086483"/>
                  <c:y val="-0.30983939507561897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FBD-E343-AF71-AEF53A992A5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Sheet1!$I$13:$I$14</c:f>
              <c:strCache>
                <c:ptCount val="2"/>
                <c:pt idx="0">
                  <c:v>Brazil</c:v>
                </c:pt>
                <c:pt idx="1">
                  <c:v>other services</c:v>
                </c:pt>
              </c:strCache>
            </c:strRef>
          </c:cat>
          <c:val>
            <c:numRef>
              <c:f>Sheet1!$J$13:$J$14</c:f>
              <c:numCache>
                <c:formatCode>0%</c:formatCode>
                <c:ptCount val="2"/>
                <c:pt idx="0">
                  <c:v>0.1</c:v>
                </c:pt>
                <c:pt idx="1">
                  <c:v>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FBD-E343-AF71-AEF53A992A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759F72-135D-A74E-9CE1-674CAFA4FCA2}" type="doc">
      <dgm:prSet loTypeId="urn:microsoft.com/office/officeart/2005/8/layout/radial1" loCatId="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0229FFBA-E8DE-7A4C-ADEB-4D5D184D4718}">
      <dgm:prSet phldrT="[Text]" custT="1"/>
      <dgm:spPr/>
      <dgm:t>
        <a:bodyPr/>
        <a:lstStyle/>
        <a:p>
          <a:r>
            <a:rPr lang="en-US" sz="1600" b="1" dirty="0">
              <a:latin typeface="Avenir Book" panose="02000503020000020003" pitchFamily="2" charset="0"/>
            </a:rPr>
            <a:t>Sustainable Agriculture</a:t>
          </a:r>
          <a:endParaRPr lang="en-US" sz="2000" b="1" dirty="0">
            <a:latin typeface="Avenir Book" panose="02000503020000020003" pitchFamily="2" charset="0"/>
          </a:endParaRPr>
        </a:p>
      </dgm:t>
    </dgm:pt>
    <dgm:pt modelId="{C025807C-95E9-014D-AA85-3B76ED67E55B}" type="parTrans" cxnId="{8844155D-6AE7-1B4D-BD5A-6CA9D8C63F94}">
      <dgm:prSet/>
      <dgm:spPr/>
      <dgm:t>
        <a:bodyPr/>
        <a:lstStyle/>
        <a:p>
          <a:endParaRPr lang="en-US">
            <a:latin typeface="Avenir Book" panose="02000503020000020003" pitchFamily="2" charset="0"/>
          </a:endParaRPr>
        </a:p>
      </dgm:t>
    </dgm:pt>
    <dgm:pt modelId="{BB0306E2-9824-8541-A0AB-6E77B4132BFD}" type="sibTrans" cxnId="{8844155D-6AE7-1B4D-BD5A-6CA9D8C63F94}">
      <dgm:prSet/>
      <dgm:spPr/>
      <dgm:t>
        <a:bodyPr/>
        <a:lstStyle/>
        <a:p>
          <a:endParaRPr lang="en-US">
            <a:latin typeface="Avenir Book" panose="02000503020000020003" pitchFamily="2" charset="0"/>
          </a:endParaRPr>
        </a:p>
      </dgm:t>
    </dgm:pt>
    <dgm:pt modelId="{5F67C5D0-6AA5-D54D-BEDC-FE75A9D07672}">
      <dgm:prSet phldrT="[Text]" custT="1"/>
      <dgm:spPr>
        <a:solidFill>
          <a:srgbClr val="1F5B5E"/>
        </a:solidFill>
      </dgm:spPr>
      <dgm:t>
        <a:bodyPr/>
        <a:lstStyle/>
        <a:p>
          <a:r>
            <a:rPr lang="en-US" sz="1400" dirty="0">
              <a:solidFill>
                <a:schemeClr val="bg1"/>
              </a:solidFill>
              <a:latin typeface="Avenir Book" panose="02000503020000020003" pitchFamily="2" charset="0"/>
            </a:rPr>
            <a:t>Better Health</a:t>
          </a:r>
        </a:p>
      </dgm:t>
    </dgm:pt>
    <dgm:pt modelId="{1751236F-1189-F94C-A5A9-24E8963E341D}" type="parTrans" cxnId="{3BE1917F-FC77-5148-97EC-0DE7EAC7A0DA}">
      <dgm:prSet/>
      <dgm:spPr/>
      <dgm:t>
        <a:bodyPr/>
        <a:lstStyle/>
        <a:p>
          <a:endParaRPr lang="en-US">
            <a:latin typeface="Avenir Book" panose="02000503020000020003" pitchFamily="2" charset="0"/>
          </a:endParaRPr>
        </a:p>
      </dgm:t>
    </dgm:pt>
    <dgm:pt modelId="{1D564BEA-00A8-564C-946B-6862B9B75CFE}" type="sibTrans" cxnId="{3BE1917F-FC77-5148-97EC-0DE7EAC7A0DA}">
      <dgm:prSet/>
      <dgm:spPr/>
      <dgm:t>
        <a:bodyPr/>
        <a:lstStyle/>
        <a:p>
          <a:endParaRPr lang="en-US">
            <a:latin typeface="Avenir Book" panose="02000503020000020003" pitchFamily="2" charset="0"/>
          </a:endParaRPr>
        </a:p>
      </dgm:t>
    </dgm:pt>
    <dgm:pt modelId="{65D295B9-ECDC-F44D-BA95-5CAEF82D2BF1}">
      <dgm:prSet phldrT="[Text]"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r>
            <a:rPr lang="en-US" sz="1400" dirty="0">
              <a:solidFill>
                <a:schemeClr val="bg1"/>
              </a:solidFill>
              <a:latin typeface="Avenir Book" panose="02000503020000020003" pitchFamily="2" charset="0"/>
            </a:rPr>
            <a:t>Better Profits</a:t>
          </a:r>
        </a:p>
      </dgm:t>
    </dgm:pt>
    <dgm:pt modelId="{91471870-3EFA-7C42-9B13-D411983E5BB7}" type="parTrans" cxnId="{7EABA71E-6244-7C49-BC85-FFF8EC2F354A}">
      <dgm:prSet/>
      <dgm:spPr/>
      <dgm:t>
        <a:bodyPr/>
        <a:lstStyle/>
        <a:p>
          <a:endParaRPr lang="en-US">
            <a:latin typeface="Avenir Book" panose="02000503020000020003" pitchFamily="2" charset="0"/>
          </a:endParaRPr>
        </a:p>
      </dgm:t>
    </dgm:pt>
    <dgm:pt modelId="{D95102D3-2BFB-AF4F-BF57-675D8D8EED15}" type="sibTrans" cxnId="{7EABA71E-6244-7C49-BC85-FFF8EC2F354A}">
      <dgm:prSet/>
      <dgm:spPr/>
      <dgm:t>
        <a:bodyPr/>
        <a:lstStyle/>
        <a:p>
          <a:endParaRPr lang="en-US">
            <a:latin typeface="Avenir Book" panose="02000503020000020003" pitchFamily="2" charset="0"/>
          </a:endParaRPr>
        </a:p>
      </dgm:t>
    </dgm:pt>
    <dgm:pt modelId="{D94B453D-491E-C242-98A6-2FBAE2E787F7}">
      <dgm:prSet phldrT="[Text]" custT="1"/>
      <dgm:spPr>
        <a:solidFill>
          <a:srgbClr val="4D9F38"/>
        </a:solidFill>
      </dgm:spPr>
      <dgm:t>
        <a:bodyPr/>
        <a:lstStyle/>
        <a:p>
          <a:r>
            <a:rPr lang="en-US" sz="1400" dirty="0">
              <a:solidFill>
                <a:schemeClr val="bg1"/>
              </a:solidFill>
              <a:latin typeface="Avenir Book" panose="02000503020000020003" pitchFamily="2" charset="0"/>
            </a:rPr>
            <a:t>Better Environment</a:t>
          </a:r>
        </a:p>
      </dgm:t>
    </dgm:pt>
    <dgm:pt modelId="{FA7DCC46-5CCC-834E-A9E1-C8FBAB3DECE9}" type="parTrans" cxnId="{272E7492-B144-CD49-92A5-CE9B1295C8D0}">
      <dgm:prSet/>
      <dgm:spPr/>
      <dgm:t>
        <a:bodyPr/>
        <a:lstStyle/>
        <a:p>
          <a:endParaRPr lang="en-US">
            <a:latin typeface="Avenir Book" panose="02000503020000020003" pitchFamily="2" charset="0"/>
          </a:endParaRPr>
        </a:p>
      </dgm:t>
    </dgm:pt>
    <dgm:pt modelId="{C1BDC0C2-7EC3-8A47-BE1C-520FCF89D680}" type="sibTrans" cxnId="{272E7492-B144-CD49-92A5-CE9B1295C8D0}">
      <dgm:prSet/>
      <dgm:spPr/>
      <dgm:t>
        <a:bodyPr/>
        <a:lstStyle/>
        <a:p>
          <a:endParaRPr lang="en-US">
            <a:latin typeface="Avenir Book" panose="02000503020000020003" pitchFamily="2" charset="0"/>
          </a:endParaRPr>
        </a:p>
      </dgm:t>
    </dgm:pt>
    <dgm:pt modelId="{DE430A4E-5E8B-6541-8BB9-77EFB10C1BF5}" type="pres">
      <dgm:prSet presAssocID="{50759F72-135D-A74E-9CE1-674CAFA4FCA2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4EFE0F51-6DD3-5443-8F95-A2276854A0C2}" type="pres">
      <dgm:prSet presAssocID="{0229FFBA-E8DE-7A4C-ADEB-4D5D184D4718}" presName="centerShape" presStyleLbl="node0" presStyleIdx="0" presStyleCnt="1"/>
      <dgm:spPr/>
    </dgm:pt>
    <dgm:pt modelId="{7E33B0A6-7735-E945-BB3C-CA93A778CBA7}" type="pres">
      <dgm:prSet presAssocID="{1751236F-1189-F94C-A5A9-24E8963E341D}" presName="Name9" presStyleLbl="parChTrans1D2" presStyleIdx="0" presStyleCnt="3"/>
      <dgm:spPr/>
    </dgm:pt>
    <dgm:pt modelId="{7137F487-8D27-6E4F-BA85-6472281028CB}" type="pres">
      <dgm:prSet presAssocID="{1751236F-1189-F94C-A5A9-24E8963E341D}" presName="connTx" presStyleLbl="parChTrans1D2" presStyleIdx="0" presStyleCnt="3"/>
      <dgm:spPr/>
    </dgm:pt>
    <dgm:pt modelId="{5B59B66A-A34F-AF4E-B951-1E5A267FD703}" type="pres">
      <dgm:prSet presAssocID="{5F67C5D0-6AA5-D54D-BEDC-FE75A9D07672}" presName="node" presStyleLbl="node1" presStyleIdx="0" presStyleCnt="3">
        <dgm:presLayoutVars>
          <dgm:bulletEnabled val="1"/>
        </dgm:presLayoutVars>
      </dgm:prSet>
      <dgm:spPr/>
    </dgm:pt>
    <dgm:pt modelId="{A6002D73-883A-3E44-9B2C-AE54D5C0EB1F}" type="pres">
      <dgm:prSet presAssocID="{91471870-3EFA-7C42-9B13-D411983E5BB7}" presName="Name9" presStyleLbl="parChTrans1D2" presStyleIdx="1" presStyleCnt="3"/>
      <dgm:spPr/>
    </dgm:pt>
    <dgm:pt modelId="{1D1658B5-4CA3-FA44-A309-98392015798A}" type="pres">
      <dgm:prSet presAssocID="{91471870-3EFA-7C42-9B13-D411983E5BB7}" presName="connTx" presStyleLbl="parChTrans1D2" presStyleIdx="1" presStyleCnt="3"/>
      <dgm:spPr/>
    </dgm:pt>
    <dgm:pt modelId="{05A83DA9-5462-1D43-8C0A-6B2D690FBAA1}" type="pres">
      <dgm:prSet presAssocID="{65D295B9-ECDC-F44D-BA95-5CAEF82D2BF1}" presName="node" presStyleLbl="node1" presStyleIdx="1" presStyleCnt="3">
        <dgm:presLayoutVars>
          <dgm:bulletEnabled val="1"/>
        </dgm:presLayoutVars>
      </dgm:prSet>
      <dgm:spPr/>
    </dgm:pt>
    <dgm:pt modelId="{DEC7A6BE-1589-FC41-AEB1-5E94D1577C20}" type="pres">
      <dgm:prSet presAssocID="{FA7DCC46-5CCC-834E-A9E1-C8FBAB3DECE9}" presName="Name9" presStyleLbl="parChTrans1D2" presStyleIdx="2" presStyleCnt="3"/>
      <dgm:spPr/>
    </dgm:pt>
    <dgm:pt modelId="{2E5B2A73-7DA9-F04E-9F3B-DA6986780B4A}" type="pres">
      <dgm:prSet presAssocID="{FA7DCC46-5CCC-834E-A9E1-C8FBAB3DECE9}" presName="connTx" presStyleLbl="parChTrans1D2" presStyleIdx="2" presStyleCnt="3"/>
      <dgm:spPr/>
    </dgm:pt>
    <dgm:pt modelId="{A1721BF2-6F88-5143-AE02-C736DE77C499}" type="pres">
      <dgm:prSet presAssocID="{D94B453D-491E-C242-98A6-2FBAE2E787F7}" presName="node" presStyleLbl="node1" presStyleIdx="2" presStyleCnt="3">
        <dgm:presLayoutVars>
          <dgm:bulletEnabled val="1"/>
        </dgm:presLayoutVars>
      </dgm:prSet>
      <dgm:spPr/>
    </dgm:pt>
  </dgm:ptLst>
  <dgm:cxnLst>
    <dgm:cxn modelId="{430D5A17-A1DD-D54C-8F8A-F800B00EB25A}" type="presOf" srcId="{D94B453D-491E-C242-98A6-2FBAE2E787F7}" destId="{A1721BF2-6F88-5143-AE02-C736DE77C499}" srcOrd="0" destOrd="0" presId="urn:microsoft.com/office/officeart/2005/8/layout/radial1"/>
    <dgm:cxn modelId="{7EABA71E-6244-7C49-BC85-FFF8EC2F354A}" srcId="{0229FFBA-E8DE-7A4C-ADEB-4D5D184D4718}" destId="{65D295B9-ECDC-F44D-BA95-5CAEF82D2BF1}" srcOrd="1" destOrd="0" parTransId="{91471870-3EFA-7C42-9B13-D411983E5BB7}" sibTransId="{D95102D3-2BFB-AF4F-BF57-675D8D8EED15}"/>
    <dgm:cxn modelId="{E9969C27-BCC3-2A46-8D20-EC3A9D3891A4}" type="presOf" srcId="{0229FFBA-E8DE-7A4C-ADEB-4D5D184D4718}" destId="{4EFE0F51-6DD3-5443-8F95-A2276854A0C2}" srcOrd="0" destOrd="0" presId="urn:microsoft.com/office/officeart/2005/8/layout/radial1"/>
    <dgm:cxn modelId="{B443443D-B685-8A46-A44F-162B14EBC77F}" type="presOf" srcId="{5F67C5D0-6AA5-D54D-BEDC-FE75A9D07672}" destId="{5B59B66A-A34F-AF4E-B951-1E5A267FD703}" srcOrd="0" destOrd="0" presId="urn:microsoft.com/office/officeart/2005/8/layout/radial1"/>
    <dgm:cxn modelId="{8844155D-6AE7-1B4D-BD5A-6CA9D8C63F94}" srcId="{50759F72-135D-A74E-9CE1-674CAFA4FCA2}" destId="{0229FFBA-E8DE-7A4C-ADEB-4D5D184D4718}" srcOrd="0" destOrd="0" parTransId="{C025807C-95E9-014D-AA85-3B76ED67E55B}" sibTransId="{BB0306E2-9824-8541-A0AB-6E77B4132BFD}"/>
    <dgm:cxn modelId="{FEB90B77-33F3-7245-A550-93850689303F}" type="presOf" srcId="{1751236F-1189-F94C-A5A9-24E8963E341D}" destId="{7E33B0A6-7735-E945-BB3C-CA93A778CBA7}" srcOrd="0" destOrd="0" presId="urn:microsoft.com/office/officeart/2005/8/layout/radial1"/>
    <dgm:cxn modelId="{15417479-63D5-A448-83B7-583AD7A024BF}" type="presOf" srcId="{FA7DCC46-5CCC-834E-A9E1-C8FBAB3DECE9}" destId="{2E5B2A73-7DA9-F04E-9F3B-DA6986780B4A}" srcOrd="1" destOrd="0" presId="urn:microsoft.com/office/officeart/2005/8/layout/radial1"/>
    <dgm:cxn modelId="{3BE1917F-FC77-5148-97EC-0DE7EAC7A0DA}" srcId="{0229FFBA-E8DE-7A4C-ADEB-4D5D184D4718}" destId="{5F67C5D0-6AA5-D54D-BEDC-FE75A9D07672}" srcOrd="0" destOrd="0" parTransId="{1751236F-1189-F94C-A5A9-24E8963E341D}" sibTransId="{1D564BEA-00A8-564C-946B-6862B9B75CFE}"/>
    <dgm:cxn modelId="{30F0F788-9FBB-5D41-9928-4D1905A95076}" type="presOf" srcId="{1751236F-1189-F94C-A5A9-24E8963E341D}" destId="{7137F487-8D27-6E4F-BA85-6472281028CB}" srcOrd="1" destOrd="0" presId="urn:microsoft.com/office/officeart/2005/8/layout/radial1"/>
    <dgm:cxn modelId="{272E7492-B144-CD49-92A5-CE9B1295C8D0}" srcId="{0229FFBA-E8DE-7A4C-ADEB-4D5D184D4718}" destId="{D94B453D-491E-C242-98A6-2FBAE2E787F7}" srcOrd="2" destOrd="0" parTransId="{FA7DCC46-5CCC-834E-A9E1-C8FBAB3DECE9}" sibTransId="{C1BDC0C2-7EC3-8A47-BE1C-520FCF89D680}"/>
    <dgm:cxn modelId="{53DF5F9A-4737-0546-889E-88F4AFFAFEC2}" type="presOf" srcId="{FA7DCC46-5CCC-834E-A9E1-C8FBAB3DECE9}" destId="{DEC7A6BE-1589-FC41-AEB1-5E94D1577C20}" srcOrd="0" destOrd="0" presId="urn:microsoft.com/office/officeart/2005/8/layout/radial1"/>
    <dgm:cxn modelId="{987854B1-A768-D947-85E1-A9E86A0ED2F5}" type="presOf" srcId="{50759F72-135D-A74E-9CE1-674CAFA4FCA2}" destId="{DE430A4E-5E8B-6541-8BB9-77EFB10C1BF5}" srcOrd="0" destOrd="0" presId="urn:microsoft.com/office/officeart/2005/8/layout/radial1"/>
    <dgm:cxn modelId="{B06541BA-AA6F-2845-9D70-50079CCFA674}" type="presOf" srcId="{91471870-3EFA-7C42-9B13-D411983E5BB7}" destId="{A6002D73-883A-3E44-9B2C-AE54D5C0EB1F}" srcOrd="0" destOrd="0" presId="urn:microsoft.com/office/officeart/2005/8/layout/radial1"/>
    <dgm:cxn modelId="{7BF7C7F1-1C48-D14F-A0E0-5F7727601D5A}" type="presOf" srcId="{91471870-3EFA-7C42-9B13-D411983E5BB7}" destId="{1D1658B5-4CA3-FA44-A309-98392015798A}" srcOrd="1" destOrd="0" presId="urn:microsoft.com/office/officeart/2005/8/layout/radial1"/>
    <dgm:cxn modelId="{568B54F5-8E53-204C-9AED-6264DC22C2AB}" type="presOf" srcId="{65D295B9-ECDC-F44D-BA95-5CAEF82D2BF1}" destId="{05A83DA9-5462-1D43-8C0A-6B2D690FBAA1}" srcOrd="0" destOrd="0" presId="urn:microsoft.com/office/officeart/2005/8/layout/radial1"/>
    <dgm:cxn modelId="{2A952104-A483-9A46-A3C6-3EE1D6C4CD18}" type="presParOf" srcId="{DE430A4E-5E8B-6541-8BB9-77EFB10C1BF5}" destId="{4EFE0F51-6DD3-5443-8F95-A2276854A0C2}" srcOrd="0" destOrd="0" presId="urn:microsoft.com/office/officeart/2005/8/layout/radial1"/>
    <dgm:cxn modelId="{BAC7092F-499D-774A-BBB4-8A5FFA21048A}" type="presParOf" srcId="{DE430A4E-5E8B-6541-8BB9-77EFB10C1BF5}" destId="{7E33B0A6-7735-E945-BB3C-CA93A778CBA7}" srcOrd="1" destOrd="0" presId="urn:microsoft.com/office/officeart/2005/8/layout/radial1"/>
    <dgm:cxn modelId="{9EA7FBFE-06A5-5B4C-8664-5A558EA97F39}" type="presParOf" srcId="{7E33B0A6-7735-E945-BB3C-CA93A778CBA7}" destId="{7137F487-8D27-6E4F-BA85-6472281028CB}" srcOrd="0" destOrd="0" presId="urn:microsoft.com/office/officeart/2005/8/layout/radial1"/>
    <dgm:cxn modelId="{042F9AE5-BEF2-4449-89FE-6A0CC0C95A30}" type="presParOf" srcId="{DE430A4E-5E8B-6541-8BB9-77EFB10C1BF5}" destId="{5B59B66A-A34F-AF4E-B951-1E5A267FD703}" srcOrd="2" destOrd="0" presId="urn:microsoft.com/office/officeart/2005/8/layout/radial1"/>
    <dgm:cxn modelId="{AF5D70EB-BD3C-4D49-B2CA-5907C5F8BD17}" type="presParOf" srcId="{DE430A4E-5E8B-6541-8BB9-77EFB10C1BF5}" destId="{A6002D73-883A-3E44-9B2C-AE54D5C0EB1F}" srcOrd="3" destOrd="0" presId="urn:microsoft.com/office/officeart/2005/8/layout/radial1"/>
    <dgm:cxn modelId="{E2B39CA9-4615-9546-BEBB-E392D37E4625}" type="presParOf" srcId="{A6002D73-883A-3E44-9B2C-AE54D5C0EB1F}" destId="{1D1658B5-4CA3-FA44-A309-98392015798A}" srcOrd="0" destOrd="0" presId="urn:microsoft.com/office/officeart/2005/8/layout/radial1"/>
    <dgm:cxn modelId="{02FB9566-73EB-4747-B490-CEFFB5F29AFD}" type="presParOf" srcId="{DE430A4E-5E8B-6541-8BB9-77EFB10C1BF5}" destId="{05A83DA9-5462-1D43-8C0A-6B2D690FBAA1}" srcOrd="4" destOrd="0" presId="urn:microsoft.com/office/officeart/2005/8/layout/radial1"/>
    <dgm:cxn modelId="{E554F53F-0278-BA4A-B8A0-F4A1FB775114}" type="presParOf" srcId="{DE430A4E-5E8B-6541-8BB9-77EFB10C1BF5}" destId="{DEC7A6BE-1589-FC41-AEB1-5E94D1577C20}" srcOrd="5" destOrd="0" presId="urn:microsoft.com/office/officeart/2005/8/layout/radial1"/>
    <dgm:cxn modelId="{81B78370-B246-C348-98A1-2541E78F8475}" type="presParOf" srcId="{DEC7A6BE-1589-FC41-AEB1-5E94D1577C20}" destId="{2E5B2A73-7DA9-F04E-9F3B-DA6986780B4A}" srcOrd="0" destOrd="0" presId="urn:microsoft.com/office/officeart/2005/8/layout/radial1"/>
    <dgm:cxn modelId="{2D731775-96E7-114A-AC6F-C9CDE7A31D1F}" type="presParOf" srcId="{DE430A4E-5E8B-6541-8BB9-77EFB10C1BF5}" destId="{A1721BF2-6F88-5143-AE02-C736DE77C499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FE0F51-6DD3-5443-8F95-A2276854A0C2}">
      <dsp:nvSpPr>
        <dsp:cNvPr id="0" name=""/>
        <dsp:cNvSpPr/>
      </dsp:nvSpPr>
      <dsp:spPr>
        <a:xfrm>
          <a:off x="2391396" y="2017667"/>
          <a:ext cx="1536983" cy="15369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Avenir Book" panose="02000503020000020003" pitchFamily="2" charset="0"/>
            </a:rPr>
            <a:t>Sustainable Agriculture</a:t>
          </a:r>
          <a:endParaRPr lang="en-US" sz="2000" b="1" kern="1200" dirty="0">
            <a:latin typeface="Avenir Book" panose="02000503020000020003" pitchFamily="2" charset="0"/>
          </a:endParaRPr>
        </a:p>
      </dsp:txBody>
      <dsp:txXfrm>
        <a:off x="2616482" y="2242753"/>
        <a:ext cx="1086811" cy="1086811"/>
      </dsp:txXfrm>
    </dsp:sp>
    <dsp:sp modelId="{7E33B0A6-7735-E945-BB3C-CA93A778CBA7}">
      <dsp:nvSpPr>
        <dsp:cNvPr id="0" name=""/>
        <dsp:cNvSpPr/>
      </dsp:nvSpPr>
      <dsp:spPr>
        <a:xfrm rot="16200000">
          <a:off x="2928059" y="1763951"/>
          <a:ext cx="463657" cy="43776"/>
        </a:xfrm>
        <a:custGeom>
          <a:avLst/>
          <a:gdLst/>
          <a:ahLst/>
          <a:cxnLst/>
          <a:rect l="0" t="0" r="0" b="0"/>
          <a:pathLst>
            <a:path>
              <a:moveTo>
                <a:pt x="0" y="21888"/>
              </a:moveTo>
              <a:lnTo>
                <a:pt x="463657" y="21888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latin typeface="Avenir Book" panose="02000503020000020003" pitchFamily="2" charset="0"/>
          </a:endParaRPr>
        </a:p>
      </dsp:txBody>
      <dsp:txXfrm>
        <a:off x="3148296" y="1774247"/>
        <a:ext cx="23182" cy="23182"/>
      </dsp:txXfrm>
    </dsp:sp>
    <dsp:sp modelId="{5B59B66A-A34F-AF4E-B951-1E5A267FD703}">
      <dsp:nvSpPr>
        <dsp:cNvPr id="0" name=""/>
        <dsp:cNvSpPr/>
      </dsp:nvSpPr>
      <dsp:spPr>
        <a:xfrm>
          <a:off x="2391396" y="17027"/>
          <a:ext cx="1536983" cy="1536983"/>
        </a:xfrm>
        <a:prstGeom prst="ellipse">
          <a:avLst/>
        </a:prstGeom>
        <a:solidFill>
          <a:srgbClr val="1F5B5E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bg1"/>
              </a:solidFill>
              <a:latin typeface="Avenir Book" panose="02000503020000020003" pitchFamily="2" charset="0"/>
            </a:rPr>
            <a:t>Better Health</a:t>
          </a:r>
        </a:p>
      </dsp:txBody>
      <dsp:txXfrm>
        <a:off x="2616482" y="242113"/>
        <a:ext cx="1086811" cy="1086811"/>
      </dsp:txXfrm>
    </dsp:sp>
    <dsp:sp modelId="{A6002D73-883A-3E44-9B2C-AE54D5C0EB1F}">
      <dsp:nvSpPr>
        <dsp:cNvPr id="0" name=""/>
        <dsp:cNvSpPr/>
      </dsp:nvSpPr>
      <dsp:spPr>
        <a:xfrm rot="1800000">
          <a:off x="3794362" y="3264431"/>
          <a:ext cx="463657" cy="43776"/>
        </a:xfrm>
        <a:custGeom>
          <a:avLst/>
          <a:gdLst/>
          <a:ahLst/>
          <a:cxnLst/>
          <a:rect l="0" t="0" r="0" b="0"/>
          <a:pathLst>
            <a:path>
              <a:moveTo>
                <a:pt x="0" y="21888"/>
              </a:moveTo>
              <a:lnTo>
                <a:pt x="463657" y="21888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latin typeface="Avenir Book" panose="02000503020000020003" pitchFamily="2" charset="0"/>
          </a:endParaRPr>
        </a:p>
      </dsp:txBody>
      <dsp:txXfrm>
        <a:off x="4014599" y="3274728"/>
        <a:ext cx="23182" cy="23182"/>
      </dsp:txXfrm>
    </dsp:sp>
    <dsp:sp modelId="{05A83DA9-5462-1D43-8C0A-6B2D690FBAA1}">
      <dsp:nvSpPr>
        <dsp:cNvPr id="0" name=""/>
        <dsp:cNvSpPr/>
      </dsp:nvSpPr>
      <dsp:spPr>
        <a:xfrm>
          <a:off x="4124002" y="3017988"/>
          <a:ext cx="1536983" cy="1536983"/>
        </a:xfrm>
        <a:prstGeom prst="ellipse">
          <a:avLst/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bg1"/>
              </a:solidFill>
              <a:latin typeface="Avenir Book" panose="02000503020000020003" pitchFamily="2" charset="0"/>
            </a:rPr>
            <a:t>Better Profits</a:t>
          </a:r>
        </a:p>
      </dsp:txBody>
      <dsp:txXfrm>
        <a:off x="4349088" y="3243074"/>
        <a:ext cx="1086811" cy="1086811"/>
      </dsp:txXfrm>
    </dsp:sp>
    <dsp:sp modelId="{DEC7A6BE-1589-FC41-AEB1-5E94D1577C20}">
      <dsp:nvSpPr>
        <dsp:cNvPr id="0" name=""/>
        <dsp:cNvSpPr/>
      </dsp:nvSpPr>
      <dsp:spPr>
        <a:xfrm rot="9000000">
          <a:off x="2061756" y="3264431"/>
          <a:ext cx="463657" cy="43776"/>
        </a:xfrm>
        <a:custGeom>
          <a:avLst/>
          <a:gdLst/>
          <a:ahLst/>
          <a:cxnLst/>
          <a:rect l="0" t="0" r="0" b="0"/>
          <a:pathLst>
            <a:path>
              <a:moveTo>
                <a:pt x="0" y="21888"/>
              </a:moveTo>
              <a:lnTo>
                <a:pt x="463657" y="21888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latin typeface="Avenir Book" panose="02000503020000020003" pitchFamily="2" charset="0"/>
          </a:endParaRPr>
        </a:p>
      </dsp:txBody>
      <dsp:txXfrm rot="10800000">
        <a:off x="2281993" y="3274728"/>
        <a:ext cx="23182" cy="23182"/>
      </dsp:txXfrm>
    </dsp:sp>
    <dsp:sp modelId="{A1721BF2-6F88-5143-AE02-C736DE77C499}">
      <dsp:nvSpPr>
        <dsp:cNvPr id="0" name=""/>
        <dsp:cNvSpPr/>
      </dsp:nvSpPr>
      <dsp:spPr>
        <a:xfrm>
          <a:off x="658790" y="3017988"/>
          <a:ext cx="1536983" cy="1536983"/>
        </a:xfrm>
        <a:prstGeom prst="ellipse">
          <a:avLst/>
        </a:prstGeom>
        <a:solidFill>
          <a:srgbClr val="4D9F38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bg1"/>
              </a:solidFill>
              <a:latin typeface="Avenir Book" panose="02000503020000020003" pitchFamily="2" charset="0"/>
            </a:rPr>
            <a:t>Better Environment</a:t>
          </a:r>
        </a:p>
      </dsp:txBody>
      <dsp:txXfrm>
        <a:off x="883876" y="3243074"/>
        <a:ext cx="1086811" cy="10868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0.63108</cdr:x>
      <cdr:y>0.62134</cdr:y>
    </cdr:from>
    <cdr:to>
      <cdr:x>1</cdr:x>
      <cdr:y>0.84854</cdr:y>
    </cdr:to>
    <cdr:sp macro="" textlink="">
      <cdr:nvSpPr>
        <cdr:cNvPr id="3" name="Rectangle 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106032" y="757535"/>
          <a:ext cx="646568" cy="27699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</a:defRPr>
          </a:lvl9pPr>
        </a:lstStyle>
        <a:p xmlns:a="http://schemas.openxmlformats.org/drawingml/2006/main">
          <a:r>
            <a:rPr lang="en-US" sz="1200" b="1" dirty="0">
              <a:solidFill>
                <a:srgbClr val="FF0000"/>
              </a:solidFill>
              <a:ea typeface="ＭＳ Ｐゴシック" pitchFamily="28" charset="-128"/>
            </a:rPr>
            <a:t>     </a:t>
          </a:r>
          <a:endParaRPr lang="de-DE" sz="1200" b="1" dirty="0">
            <a:solidFill>
              <a:srgbClr val="FF0000"/>
            </a:solidFill>
            <a:ea typeface="ＭＳ Ｐゴシック" pitchFamily="28" charset="-128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0.66228</cdr:x>
      <cdr:y>0.66667</cdr:y>
    </cdr:from>
    <cdr:to>
      <cdr:x>0.77772</cdr:x>
      <cdr:y>0.82472</cdr:y>
    </cdr:to>
    <cdr:sp macro="" textlink="">
      <cdr:nvSpPr>
        <cdr:cNvPr id="2" name="Rectangle 1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059781" y="1168400"/>
          <a:ext cx="184731" cy="27699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none">
          <a:spAutoFit/>
        </a:bodyPr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</a:defRPr>
          </a:lvl9pPr>
        </a:lstStyle>
        <a:p xmlns:a="http://schemas.openxmlformats.org/drawingml/2006/main">
          <a:endParaRPr lang="de-DE" sz="1200" b="1" dirty="0">
            <a:solidFill>
              <a:srgbClr val="FF0000"/>
            </a:solidFill>
            <a:ea typeface="ＭＳ Ｐゴシック" pitchFamily="28" charset="-128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0.46042</cdr:x>
      <cdr:y>0.20139</cdr:y>
    </cdr:from>
    <cdr:to>
      <cdr:x>0.52292</cdr:x>
      <cdr:y>0.28125</cdr:y>
    </cdr:to>
    <cdr:sp macro="" textlink="">
      <cdr:nvSpPr>
        <cdr:cNvPr id="2" name="TextBox 1"/>
        <cdr:cNvSpPr txBox="1"/>
      </cdr:nvSpPr>
      <cdr:spPr>
        <a:xfrm xmlns:a="http://schemas.openxmlformats.org/drawingml/2006/main" flipV="1">
          <a:off x="2105025" y="552450"/>
          <a:ext cx="285750" cy="2190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  <cdr:relSizeAnchor xmlns:cdr="http://schemas.openxmlformats.org/drawingml/2006/chartDrawing">
    <cdr:from>
      <cdr:x>0.55556</cdr:x>
      <cdr:y>0.69189</cdr:y>
    </cdr:from>
    <cdr:to>
      <cdr:x>0.79321</cdr:x>
      <cdr:y>0.84909</cdr:y>
    </cdr:to>
    <cdr:sp macro="" textlink="">
      <cdr:nvSpPr>
        <cdr:cNvPr id="5" name="Rectangle 4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143000" y="1219200"/>
          <a:ext cx="488950" cy="27699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</a:defRPr>
          </a:lvl9pPr>
        </a:lstStyle>
        <a:p xmlns:a="http://schemas.openxmlformats.org/drawingml/2006/main">
          <a:endParaRPr lang="de-DE" sz="1200" b="1" dirty="0">
            <a:solidFill>
              <a:srgbClr val="FF0000"/>
            </a:solidFill>
            <a:ea typeface="ＭＳ Ｐゴシック" pitchFamily="28" charset="-128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0.57143</cdr:x>
      <cdr:y>0.72037</cdr:y>
    </cdr:from>
    <cdr:to>
      <cdr:x>0.8006</cdr:x>
      <cdr:y>0.94757</cdr:y>
    </cdr:to>
    <cdr:sp macro="" textlink="">
      <cdr:nvSpPr>
        <cdr:cNvPr id="3" name="Rectangle 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219200" y="878278"/>
          <a:ext cx="488950" cy="27699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</a:defRPr>
          </a:lvl9pPr>
        </a:lstStyle>
        <a:p xmlns:a="http://schemas.openxmlformats.org/drawingml/2006/main">
          <a:endParaRPr lang="de-DE" sz="1200" b="1" dirty="0">
            <a:solidFill>
              <a:srgbClr val="FF0000"/>
            </a:solidFill>
            <a:ea typeface="ＭＳ Ｐゴシック" pitchFamily="28" charset="-128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271399-3BBB-A349-A9BD-2EC22664CFC0}" type="datetimeFigureOut">
              <a:rPr lang="en-US" smtClean="0"/>
              <a:t>4/23/22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DD7C3B-BA2D-2346-8B9A-9949C2308B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305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chuttersnap?utm_source=unsplash&amp;utm_medium=referral&amp;utm_content=creditCopyText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earth?utm_source=unsplash&amp;utm_medium=referral&amp;utm_content=creditCopyText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c66c24f643_0_6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2" name="Google Shape;212;gc66c24f643_0_60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3" name="Google Shape;213;gc66c24f643_0_60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94745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chuttersnap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on 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1047E-7298-0F40-B29F-FEB6CFEC528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59041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Narrative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rgbClr val="1D1D23"/>
                </a:solidFill>
                <a:latin typeface="Roboto" panose="02000000000000000000" pitchFamily="2" charset="0"/>
              </a:rPr>
              <a:t>Since the Green Revolution of the 1960s, agriculture in India has relied heavily on chemical fertilizers and pesticides.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rgbClr val="1D1D23"/>
                </a:solidFill>
                <a:latin typeface="Roboto" panose="02000000000000000000" pitchFamily="2" charset="0"/>
              </a:rPr>
              <a:t>Over the years, their excessive use has resulted in their diminishing marginal utility leading to declining net incomes and growing debt for farmers.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rgbClr val="1D1D23"/>
                </a:solidFill>
                <a:latin typeface="Roboto" panose="02000000000000000000" pitchFamily="2" charset="0"/>
              </a:rPr>
              <a:t>Their excessive application also poses a threat to soil health, groundwater purity, local biodiversity, and human health.</a:t>
            </a: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76" name="Google Shape;476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1394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Narrative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/>
              <a:t>AP-CNF has demonstrated higher yields consistently across crops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/>
              <a:t>AP-CNF leads to higher Net economic returns at the farm level</a:t>
            </a:r>
            <a:endParaRPr dirty="0"/>
          </a:p>
        </p:txBody>
      </p:sp>
      <p:sp>
        <p:nvSpPr>
          <p:cNvPr id="476" name="Google Shape;476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892722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Narrative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sp>
        <p:nvSpPr>
          <p:cNvPr id="476" name="Google Shape;476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780117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76" name="Google Shape;476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020701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c66c24f643_0_6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2" name="Google Shape;212;gc66c24f643_0_60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3" name="Google Shape;213;gc66c24f643_0_60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142088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Title Slide">
  <p:cSld name="6_Title Slide">
    <p:bg>
      <p:bgPr>
        <a:solidFill>
          <a:schemeClr val="dk2"/>
        </a:solid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79"/>
          <p:cNvSpPr txBox="1">
            <a:spLocks noGrp="1"/>
          </p:cNvSpPr>
          <p:nvPr>
            <p:ph type="ctrTitle"/>
          </p:nvPr>
        </p:nvSpPr>
        <p:spPr>
          <a:xfrm>
            <a:off x="914400" y="1572128"/>
            <a:ext cx="8510576" cy="1674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 Black"/>
              <a:buNone/>
              <a:defRPr sz="5867" b="1" i="0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79"/>
          <p:cNvSpPr txBox="1">
            <a:spLocks noGrp="1"/>
          </p:cNvSpPr>
          <p:nvPr>
            <p:ph type="subTitle" idx="1"/>
          </p:nvPr>
        </p:nvSpPr>
        <p:spPr>
          <a:xfrm>
            <a:off x="914400" y="3446314"/>
            <a:ext cx="8510576" cy="904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667" b="1" i="0" cap="none">
                <a:solidFill>
                  <a:schemeClr val="accen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250"/>
              <a:buNone/>
              <a:defRPr>
                <a:solidFill>
                  <a:srgbClr val="88898B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250"/>
              <a:buNone/>
              <a:defRPr>
                <a:solidFill>
                  <a:srgbClr val="88898B"/>
                </a:solidFill>
              </a:defRPr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250"/>
              <a:buNone/>
              <a:defRPr>
                <a:solidFill>
                  <a:srgbClr val="88898B"/>
                </a:solidFill>
              </a:defRPr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250"/>
              <a:buNone/>
              <a:defRPr>
                <a:solidFill>
                  <a:srgbClr val="88898B"/>
                </a:solidFill>
              </a:defRPr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98B"/>
              </a:buClr>
              <a:buSzPts val="1350"/>
              <a:buNone/>
              <a:defRPr>
                <a:solidFill>
                  <a:srgbClr val="88898B"/>
                </a:solidFill>
              </a:defRPr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98B"/>
              </a:buClr>
              <a:buSzPts val="1350"/>
              <a:buNone/>
              <a:defRPr>
                <a:solidFill>
                  <a:srgbClr val="88898B"/>
                </a:solidFill>
              </a:defRPr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98B"/>
              </a:buClr>
              <a:buSzPts val="1350"/>
              <a:buNone/>
              <a:defRPr>
                <a:solidFill>
                  <a:srgbClr val="88898B"/>
                </a:solidFill>
              </a:defRPr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98B"/>
              </a:buClr>
              <a:buSzPts val="1350"/>
              <a:buNone/>
              <a:defRPr>
                <a:solidFill>
                  <a:srgbClr val="88898B"/>
                </a:solidFill>
              </a:defRPr>
            </a:lvl9pPr>
          </a:lstStyle>
          <a:p>
            <a:endParaRPr/>
          </a:p>
        </p:txBody>
      </p:sp>
      <p:sp>
        <p:nvSpPr>
          <p:cNvPr id="24" name="Google Shape;24;p79"/>
          <p:cNvSpPr txBox="1">
            <a:spLocks noGrp="1"/>
          </p:cNvSpPr>
          <p:nvPr>
            <p:ph type="body" idx="2"/>
          </p:nvPr>
        </p:nvSpPr>
        <p:spPr>
          <a:xfrm>
            <a:off x="914400" y="4489449"/>
            <a:ext cx="8511117" cy="7191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lvl="0" indent="-30479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Font typeface="Arial"/>
              <a:buNone/>
              <a:defRPr sz="2667" b="0" i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1219170" lvl="1" indent="-49528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250"/>
              <a:buChar char="•"/>
              <a:defRPr/>
            </a:lvl2pPr>
            <a:lvl3pPr marL="1828754" lvl="2" indent="-49528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250"/>
              <a:buChar char="•"/>
              <a:defRPr/>
            </a:lvl3pPr>
            <a:lvl4pPr marL="2438339" lvl="3" indent="-49528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250"/>
              <a:buChar char="•"/>
              <a:defRPr/>
            </a:lvl4pPr>
            <a:lvl5pPr marL="3047924" lvl="4" indent="-49528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250"/>
              <a:buChar char="•"/>
              <a:defRPr/>
            </a:lvl5pPr>
            <a:lvl6pPr marL="3657509" lvl="5" indent="-457189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25;p79"/>
          <p:cNvSpPr/>
          <p:nvPr/>
        </p:nvSpPr>
        <p:spPr>
          <a:xfrm rot="-2700000">
            <a:off x="367729" y="1621277"/>
            <a:ext cx="485396" cy="24100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54561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46DE9D-0A09-9546-B676-FDFAE3EFD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89C605-FA5C-F146-9A3A-CF2F70D1E5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1F6C39-A5B0-974E-8815-338FB2C7BD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20F182-4D50-BF4C-85DA-BB20EF52E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5C8B8-645A-9D4F-828C-F1F706E94BEA}" type="datetimeFigureOut">
              <a:rPr lang="en-US" smtClean="0"/>
              <a:t>4/23/22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536374-0724-3544-AB50-6CBA85FC9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AA3501-9CCB-BB46-964C-BC684679B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DB546-77E4-A24F-A847-D6CBA0A28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876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100120-F8F1-2447-986C-862FE1BB9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68223F-B4F3-304A-A1FA-6F86D6C8F1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C83E9E-7F62-B94C-9900-A907DCAE3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E1591D-1F9A-0F4A-815A-88B2D2556C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83A5BB2-B473-6947-A206-41FF14E104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A42A79C-E2A1-6745-916D-84236C0D3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5C8B8-645A-9D4F-828C-F1F706E94BEA}" type="datetimeFigureOut">
              <a:rPr lang="en-US" smtClean="0"/>
              <a:t>4/23/22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2831833-7862-9C4C-8FAC-22C352D6C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FEC9B2F-AAD3-8047-B8C2-96FD91C8F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DB546-77E4-A24F-A847-D6CBA0A28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625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08E31B-985D-2640-A679-17F44F3B67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473D15-0EC1-864B-95D3-C2659969DF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5C8B8-645A-9D4F-828C-F1F706E94BEA}" type="datetimeFigureOut">
              <a:rPr lang="en-US" smtClean="0"/>
              <a:t>4/23/22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667AD4-2E67-6948-8574-3A8B498F7E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2BDF9D-F91F-004C-B072-418C11EBB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DB546-77E4-A24F-A847-D6CBA0A28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5127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F4933C-E960-5C49-A682-A2165B390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5C8B8-645A-9D4F-828C-F1F706E94BEA}" type="datetimeFigureOut">
              <a:rPr lang="en-US" smtClean="0"/>
              <a:t>4/23/22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5B6EA8-345A-6E4D-8E4E-368445398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EDC8E9-5FF5-EE4C-89A9-13E02EDAF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DB546-77E4-A24F-A847-D6CBA0A28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0432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E778F-9B54-C548-A762-EF83EB920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1232E7-EAE1-A242-B6EB-6C851475C1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E00017-D53D-D241-8357-26D7AFFFDD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64508B-5BB3-364D-9AB2-2C95454197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5C8B8-645A-9D4F-828C-F1F706E94BEA}" type="datetimeFigureOut">
              <a:rPr lang="en-US" smtClean="0"/>
              <a:t>4/23/22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564BD2-ADC5-B941-B1A4-F1A4DCE42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AB1504-97C5-9446-A410-D9D70B48F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DB546-77E4-A24F-A847-D6CBA0A28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9568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4C6DBF-825D-5843-9AF1-E0306F85C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90524E-8DA6-F441-B8A8-9AF12BC15A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4EBF45-2DA0-6144-8784-507612DE28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DE5950-8F95-FC49-AFF6-3E6769CC2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5C8B8-645A-9D4F-828C-F1F706E94BEA}" type="datetimeFigureOut">
              <a:rPr lang="en-US" smtClean="0"/>
              <a:t>4/23/22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58640B-C20F-1246-9CC1-2E24F64F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B30D06-7ED1-734E-9BB3-00D054278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DB546-77E4-A24F-A847-D6CBA0A28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1298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E4DFF-D95B-6B4A-99D4-DBF361088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74A755-1415-DF42-805D-30921504A9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B87E61-B1A2-524E-A436-06A1A5C5E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5C8B8-645A-9D4F-828C-F1F706E94BEA}" type="datetimeFigureOut">
              <a:rPr lang="en-US" smtClean="0"/>
              <a:t>4/23/22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9F6EDC-D913-2148-B7FE-EF5850B6E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89A4AA-4529-944D-9E91-A0A2D3832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DB546-77E4-A24F-A847-D6CBA0A28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4610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977506C-5BB8-964B-B5F6-A8B86571D9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8133AD-2020-9C48-972F-7A6A7FE1B2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BE16EB-CF00-1344-8B7B-B80897D629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5C8B8-645A-9D4F-828C-F1F706E94BEA}" type="datetimeFigureOut">
              <a:rPr lang="en-US" smtClean="0"/>
              <a:t>4/23/22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C19356-91B0-F542-B26D-D30C6DD44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392424-AF21-F640-8BDF-8F9B019B8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DB546-77E4-A24F-A847-D6CBA0A28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998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Title Slide">
  <p:cSld name="7_Title Slide">
    <p:bg>
      <p:bgPr>
        <a:solidFill>
          <a:schemeClr val="accent5"/>
        </a:solid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80"/>
          <p:cNvSpPr txBox="1">
            <a:spLocks noGrp="1"/>
          </p:cNvSpPr>
          <p:nvPr>
            <p:ph type="ctrTitle"/>
          </p:nvPr>
        </p:nvSpPr>
        <p:spPr>
          <a:xfrm>
            <a:off x="914400" y="1561432"/>
            <a:ext cx="8510576" cy="1685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 Black"/>
              <a:buNone/>
              <a:defRPr sz="5867" b="1" i="0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80"/>
          <p:cNvSpPr txBox="1">
            <a:spLocks noGrp="1"/>
          </p:cNvSpPr>
          <p:nvPr>
            <p:ph type="subTitle" idx="1"/>
          </p:nvPr>
        </p:nvSpPr>
        <p:spPr>
          <a:xfrm>
            <a:off x="914400" y="3446314"/>
            <a:ext cx="8510576" cy="904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667" b="1" i="0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250"/>
              <a:buNone/>
              <a:defRPr>
                <a:solidFill>
                  <a:srgbClr val="88898B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250"/>
              <a:buNone/>
              <a:defRPr>
                <a:solidFill>
                  <a:srgbClr val="88898B"/>
                </a:solidFill>
              </a:defRPr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250"/>
              <a:buNone/>
              <a:defRPr>
                <a:solidFill>
                  <a:srgbClr val="88898B"/>
                </a:solidFill>
              </a:defRPr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250"/>
              <a:buNone/>
              <a:defRPr>
                <a:solidFill>
                  <a:srgbClr val="88898B"/>
                </a:solidFill>
              </a:defRPr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98B"/>
              </a:buClr>
              <a:buSzPts val="1350"/>
              <a:buNone/>
              <a:defRPr>
                <a:solidFill>
                  <a:srgbClr val="88898B"/>
                </a:solidFill>
              </a:defRPr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98B"/>
              </a:buClr>
              <a:buSzPts val="1350"/>
              <a:buNone/>
              <a:defRPr>
                <a:solidFill>
                  <a:srgbClr val="88898B"/>
                </a:solidFill>
              </a:defRPr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98B"/>
              </a:buClr>
              <a:buSzPts val="1350"/>
              <a:buNone/>
              <a:defRPr>
                <a:solidFill>
                  <a:srgbClr val="88898B"/>
                </a:solidFill>
              </a:defRPr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98B"/>
              </a:buClr>
              <a:buSzPts val="1350"/>
              <a:buNone/>
              <a:defRPr>
                <a:solidFill>
                  <a:srgbClr val="88898B"/>
                </a:solidFill>
              </a:defRPr>
            </a:lvl9pPr>
          </a:lstStyle>
          <a:p>
            <a:endParaRPr/>
          </a:p>
        </p:txBody>
      </p:sp>
      <p:sp>
        <p:nvSpPr>
          <p:cNvPr id="31" name="Google Shape;31;p80"/>
          <p:cNvSpPr txBox="1">
            <a:spLocks noGrp="1"/>
          </p:cNvSpPr>
          <p:nvPr>
            <p:ph type="body" idx="2"/>
          </p:nvPr>
        </p:nvSpPr>
        <p:spPr>
          <a:xfrm>
            <a:off x="914400" y="4489449"/>
            <a:ext cx="8511117" cy="7191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09585" lvl="0" indent="-30479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500"/>
              <a:buFont typeface="Arial"/>
              <a:buNone/>
              <a:defRPr sz="2667" b="0" i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1219170" lvl="1" indent="-49528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250"/>
              <a:buChar char="•"/>
              <a:defRPr/>
            </a:lvl2pPr>
            <a:lvl3pPr marL="1828754" lvl="2" indent="-49528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250"/>
              <a:buChar char="•"/>
              <a:defRPr/>
            </a:lvl3pPr>
            <a:lvl4pPr marL="2438339" lvl="3" indent="-49528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250"/>
              <a:buChar char="•"/>
              <a:defRPr/>
            </a:lvl4pPr>
            <a:lvl5pPr marL="3047924" lvl="4" indent="-49528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250"/>
              <a:buChar char="•"/>
              <a:defRPr/>
            </a:lvl5pPr>
            <a:lvl6pPr marL="3657509" lvl="5" indent="-457189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80"/>
          <p:cNvSpPr txBox="1"/>
          <p:nvPr/>
        </p:nvSpPr>
        <p:spPr>
          <a:xfrm>
            <a:off x="7916190" y="6438935"/>
            <a:ext cx="3983713" cy="246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Roboto"/>
              <a:buNone/>
            </a:pPr>
            <a:r>
              <a:rPr lang="en-US" sz="800" b="0" i="0" u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© 2020 MSCI Inc. All rights reserved. </a:t>
            </a:r>
            <a:endParaRPr sz="240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Roboto"/>
              <a:buNone/>
            </a:pPr>
            <a:r>
              <a:rPr lang="en-US" sz="800" b="0" i="0" u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Please refer to the disclaimer at the end of this document.</a:t>
            </a:r>
            <a:endParaRPr sz="2400"/>
          </a:p>
        </p:txBody>
      </p:sp>
      <p:sp>
        <p:nvSpPr>
          <p:cNvPr id="33" name="Google Shape;33;p80"/>
          <p:cNvSpPr/>
          <p:nvPr/>
        </p:nvSpPr>
        <p:spPr>
          <a:xfrm rot="-2700000">
            <a:off x="367729" y="1621277"/>
            <a:ext cx="485396" cy="2410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" name="Google Shape;34;p8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4027" y="6119489"/>
            <a:ext cx="2071007" cy="7383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90607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2"/>
          <p:cNvSpPr txBox="1">
            <a:spLocks noGrp="1"/>
          </p:cNvSpPr>
          <p:nvPr>
            <p:ph type="title"/>
          </p:nvPr>
        </p:nvSpPr>
        <p:spPr>
          <a:xfrm>
            <a:off x="634887" y="290672"/>
            <a:ext cx="10970780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Roboto Medium"/>
              <a:buNone/>
              <a:defRPr sz="3333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82"/>
          <p:cNvSpPr txBox="1">
            <a:spLocks noGrp="1"/>
          </p:cNvSpPr>
          <p:nvPr>
            <p:ph type="sldNum" idx="12"/>
          </p:nvPr>
        </p:nvSpPr>
        <p:spPr>
          <a:xfrm>
            <a:off x="10209635" y="6356351"/>
            <a:ext cx="139603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4" name="Google Shape;44;p82"/>
          <p:cNvSpPr/>
          <p:nvPr/>
        </p:nvSpPr>
        <p:spPr>
          <a:xfrm rot="-2700000">
            <a:off x="135369" y="357721"/>
            <a:ext cx="485396" cy="241000"/>
          </a:xfrm>
          <a:prstGeom prst="triangle">
            <a:avLst>
              <a:gd name="adj" fmla="val 50000"/>
            </a:avLst>
          </a:prstGeom>
          <a:solidFill>
            <a:srgbClr val="0626A9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Google Shape;45;p82"/>
          <p:cNvSpPr txBox="1">
            <a:spLocks noGrp="1"/>
          </p:cNvSpPr>
          <p:nvPr>
            <p:ph type="body" idx="1"/>
          </p:nvPr>
        </p:nvSpPr>
        <p:spPr>
          <a:xfrm>
            <a:off x="2167466" y="6356351"/>
            <a:ext cx="7902567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609585" lvl="0" indent="-304792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000"/>
              <a:buNone/>
              <a:defRPr sz="1067">
                <a:solidFill>
                  <a:schemeClr val="dk1"/>
                </a:solidFill>
              </a:defRPr>
            </a:lvl1pPr>
            <a:lvl2pPr marL="1219170" lvl="1" indent="-49528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250"/>
              <a:buChar char="•"/>
              <a:defRPr/>
            </a:lvl2pPr>
            <a:lvl3pPr marL="1828754" lvl="2" indent="-49528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250"/>
              <a:buChar char="•"/>
              <a:defRPr/>
            </a:lvl3pPr>
            <a:lvl4pPr marL="2438339" lvl="3" indent="-49528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250"/>
              <a:buChar char="•"/>
              <a:defRPr/>
            </a:lvl4pPr>
            <a:lvl5pPr marL="3047924" lvl="4" indent="-49528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250"/>
              <a:buChar char="•"/>
              <a:defRPr/>
            </a:lvl5pPr>
            <a:lvl6pPr marL="3657509" lvl="5" indent="-457189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46" name="Google Shape;46;p8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4027" y="6119284"/>
            <a:ext cx="2071007" cy="7387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35563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(No Bullets)">
  <p:cSld name="Title and Text (No Bullets)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83"/>
          <p:cNvSpPr txBox="1">
            <a:spLocks noGrp="1"/>
          </p:cNvSpPr>
          <p:nvPr>
            <p:ph type="title"/>
          </p:nvPr>
        </p:nvSpPr>
        <p:spPr>
          <a:xfrm>
            <a:off x="633984" y="292608"/>
            <a:ext cx="10972800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626A9"/>
              </a:buClr>
              <a:buSzPts val="2500"/>
              <a:buFont typeface="Roboto Medium"/>
              <a:buNone/>
              <a:defRPr sz="3333" b="0" i="0" cap="none">
                <a:solidFill>
                  <a:srgbClr val="0626A9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3"/>
          <p:cNvSpPr/>
          <p:nvPr/>
        </p:nvSpPr>
        <p:spPr>
          <a:xfrm rot="-2700000">
            <a:off x="135369" y="357721"/>
            <a:ext cx="485396" cy="241000"/>
          </a:xfrm>
          <a:prstGeom prst="triangle">
            <a:avLst>
              <a:gd name="adj" fmla="val 50000"/>
            </a:avLst>
          </a:prstGeom>
          <a:solidFill>
            <a:srgbClr val="0626A9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83"/>
          <p:cNvSpPr txBox="1">
            <a:spLocks noGrp="1"/>
          </p:cNvSpPr>
          <p:nvPr>
            <p:ph type="sldNum" idx="12"/>
          </p:nvPr>
        </p:nvSpPr>
        <p:spPr>
          <a:xfrm>
            <a:off x="10209635" y="6356351"/>
            <a:ext cx="139603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1" name="Google Shape;51;p83"/>
          <p:cNvSpPr txBox="1">
            <a:spLocks noGrp="1"/>
          </p:cNvSpPr>
          <p:nvPr>
            <p:ph type="body" idx="1"/>
          </p:nvPr>
        </p:nvSpPr>
        <p:spPr>
          <a:xfrm>
            <a:off x="2167466" y="6356351"/>
            <a:ext cx="7902567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609585" lvl="0" indent="-304792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000"/>
              <a:buNone/>
              <a:defRPr sz="1067">
                <a:solidFill>
                  <a:schemeClr val="dk1"/>
                </a:solidFill>
              </a:defRPr>
            </a:lvl1pPr>
            <a:lvl2pPr marL="1219170" lvl="1" indent="-49528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250"/>
              <a:buChar char="•"/>
              <a:defRPr/>
            </a:lvl2pPr>
            <a:lvl3pPr marL="1828754" lvl="2" indent="-49528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250"/>
              <a:buChar char="•"/>
              <a:defRPr/>
            </a:lvl3pPr>
            <a:lvl4pPr marL="2438339" lvl="3" indent="-49528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250"/>
              <a:buChar char="•"/>
              <a:defRPr/>
            </a:lvl4pPr>
            <a:lvl5pPr marL="3047924" lvl="4" indent="-49528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250"/>
              <a:buChar char="•"/>
              <a:defRPr/>
            </a:lvl5pPr>
            <a:lvl6pPr marL="3657509" lvl="5" indent="-457189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83"/>
          <p:cNvSpPr txBox="1">
            <a:spLocks noGrp="1"/>
          </p:cNvSpPr>
          <p:nvPr>
            <p:ph type="body" idx="2"/>
          </p:nvPr>
        </p:nvSpPr>
        <p:spPr>
          <a:xfrm>
            <a:off x="635000" y="1097280"/>
            <a:ext cx="10972800" cy="487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09585" lvl="0" indent="-304792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133"/>
            </a:lvl1pPr>
            <a:lvl2pPr marL="1219170" lvl="1" indent="-49528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250"/>
              <a:buFont typeface="Roboto"/>
              <a:buChar char="–"/>
              <a:defRPr sz="2400"/>
            </a:lvl2pPr>
            <a:lvl3pPr marL="1828754" lvl="2" indent="-49528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250"/>
              <a:buFont typeface="Noto Sans Symbols"/>
              <a:buChar char="▪"/>
              <a:defRPr sz="2400"/>
            </a:lvl3pPr>
            <a:lvl4pPr marL="2438339" lvl="3" indent="-457189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Courier New"/>
              <a:buChar char="o"/>
              <a:defRPr sz="2400"/>
            </a:lvl4pPr>
            <a:lvl5pPr marL="3047924" lvl="4" indent="-49528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250"/>
              <a:buChar char="•"/>
              <a:defRPr sz="2400"/>
            </a:lvl5pPr>
            <a:lvl6pPr marL="3657509" lvl="5" indent="-457189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53" name="Google Shape;53;p8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4027" y="6119284"/>
            <a:ext cx="2071007" cy="7387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65761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1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78" lvl="0" indent="-342882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54" lvl="1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532" lvl="2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09" lvl="3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886" lvl="4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062" lvl="5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240" lvl="6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418" lvl="7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594" lvl="8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8" name="Google Shape;118;p118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19" name="Google Shape;119;p118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20" name="Google Shape;120;p118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Google Shape;28;p28">
            <a:extLst>
              <a:ext uri="{FF2B5EF4-FFF2-40B4-BE49-F238E27FC236}">
                <a16:creationId xmlns:a16="http://schemas.microsoft.com/office/drawing/2014/main" id="{8FA9B853-2DA7-9540-8C00-473D55515D8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926887" y="6551614"/>
            <a:ext cx="185739" cy="187325"/>
          </a:xfrm>
          <a:prstGeom prst="ellipse">
            <a:avLst/>
          </a:prstGeom>
          <a:solidFill>
            <a:srgbClr val="1F5B5E"/>
          </a:solidFill>
          <a:ln>
            <a:noFill/>
          </a:ln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ts val="1200"/>
              <a:buFont typeface="Arial" panose="020B0604020202020204" pitchFamily="34" charset="0"/>
              <a:buNone/>
              <a:defRPr/>
            </a:pPr>
            <a:endParaRPr lang="en-US" altLang="en-US" sz="1400">
              <a:solidFill>
                <a:srgbClr val="000000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Google Shape;29;p28">
            <a:extLst>
              <a:ext uri="{FF2B5EF4-FFF2-40B4-BE49-F238E27FC236}">
                <a16:creationId xmlns:a16="http://schemas.microsoft.com/office/drawing/2014/main" id="{6F8FB793-4F86-3D49-A4B5-9644B17BB4ED}"/>
              </a:ext>
            </a:extLst>
          </p:cNvPr>
          <p:cNvSpPr txBox="1">
            <a:spLocks/>
          </p:cNvSpPr>
          <p:nvPr userDrawn="1"/>
        </p:nvSpPr>
        <p:spPr>
          <a:xfrm>
            <a:off x="11855450" y="6502401"/>
            <a:ext cx="336551" cy="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375" b="1" i="0" u="none" strike="noStrike" cap="none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375" b="1" i="0" u="none" strike="noStrike" cap="none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375" b="1" i="0" u="none" strike="noStrike" cap="none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375" b="1" i="0" u="none" strike="noStrike" cap="none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375" b="1" i="0" u="none" strike="noStrike" cap="none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375" b="1" i="0" u="none" strike="noStrike" cap="none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375" b="1" i="0" u="none" strike="noStrike" cap="none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375" b="1" i="0" u="none" strike="noStrike" cap="none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375" b="1" i="0" u="none" strike="noStrike" cap="none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pPr>
              <a:defRPr/>
            </a:pPr>
            <a:fld id="{DC0C603D-D463-F342-B9E7-A33995D25A25}" type="slidenum">
              <a:rPr lang="en-US" sz="500" smtClean="0"/>
              <a:pPr>
                <a:defRPr/>
              </a:pPr>
              <a:t>‹#›</a:t>
            </a:fld>
            <a:endParaRPr lang="en-US" sz="500" dirty="0"/>
          </a:p>
        </p:txBody>
      </p:sp>
      <p:sp>
        <p:nvSpPr>
          <p:cNvPr id="9" name="Google Shape;483;p16">
            <a:extLst>
              <a:ext uri="{FF2B5EF4-FFF2-40B4-BE49-F238E27FC236}">
                <a16:creationId xmlns:a16="http://schemas.microsoft.com/office/drawing/2014/main" id="{823C02AD-50C1-9041-B774-CCCACCAEB223}"/>
              </a:ext>
            </a:extLst>
          </p:cNvPr>
          <p:cNvSpPr/>
          <p:nvPr userDrawn="1"/>
        </p:nvSpPr>
        <p:spPr>
          <a:xfrm>
            <a:off x="3737000" y="6644884"/>
            <a:ext cx="4718000" cy="2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algn="ctr" defTabSz="1219139">
              <a:buClr>
                <a:srgbClr val="000000"/>
              </a:buClr>
              <a:buSzPts val="800"/>
            </a:pPr>
            <a:r>
              <a:rPr lang="en-US" sz="800" kern="0" dirty="0">
                <a:solidFill>
                  <a:srgbClr val="595959"/>
                </a:solidFill>
                <a:latin typeface="Avenir Book" panose="02000503020000020003" pitchFamily="2" charset="0"/>
                <a:cs typeface="Arial"/>
                <a:sym typeface="Arial"/>
              </a:rPr>
              <a:t>Strictly Private &amp; Confidential © GIST 2022</a:t>
            </a:r>
            <a:endParaRPr sz="1600" kern="0" dirty="0">
              <a:solidFill>
                <a:srgbClr val="595959"/>
              </a:solidFill>
              <a:latin typeface="Avenir Book" panose="02000503020000020003" pitchFamily="2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39778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EC4B0F-D99E-43A6-8428-B0754183BF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15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30C764-7E58-4E6B-9368-387C2F7659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15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E21377-A337-4FA0-97A0-E432E6C12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046D-C3B3-4258-9C67-E3EA0D7BD074}" type="datetimeFigureOut">
              <a:rPr lang="en-150" smtClean="0"/>
              <a:t>4/23/22</a:t>
            </a:fld>
            <a:endParaRPr lang="en-15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860373-4FEB-4284-8831-4DA709EAC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E781B5-2C00-429B-91E4-1202AC41C5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B3943-D610-4B55-BC63-D1830B9D0D64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1867732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503CD-3F4B-6345-AD92-4BE55BC73D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F8F00C-197A-7C4F-A377-45584C7056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2BF5EE-A43D-6D4B-9EE5-9F8B89E91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5C8B8-645A-9D4F-828C-F1F706E94BEA}" type="datetimeFigureOut">
              <a:rPr lang="en-US" smtClean="0"/>
              <a:t>4/23/22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C99D24-46D2-7A40-B627-1D31C7014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A5CD99-7D69-F643-9C0C-0A76B9880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DB546-77E4-A24F-A847-D6CBA0A28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151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AF99B-2583-1249-9719-FDB8CD87E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62E73-8C19-F047-841B-A9A34FB69C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9B93CC-C32D-1247-9CA4-0905A02D3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5C8B8-645A-9D4F-828C-F1F706E94BEA}" type="datetimeFigureOut">
              <a:rPr lang="en-US" smtClean="0"/>
              <a:t>4/23/22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CB482-FAA2-4B42-B70C-4A32868CB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2B0D05-E972-EE4D-9174-2BC49DE3F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DB546-77E4-A24F-A847-D6CBA0A28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844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0CA5E-9EB0-8C49-A588-F75477DCA4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3C22E4-1B4A-B548-A8E6-1C3BF37C53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D8519C-28C9-B74C-93EA-FBFD805568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5C8B8-645A-9D4F-828C-F1F706E94BEA}" type="datetimeFigureOut">
              <a:rPr lang="en-US" smtClean="0"/>
              <a:t>4/23/22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90CBCF-E324-BF4B-B0EE-FFB8B8912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DC2DE5-865C-C247-A550-ECEFDABFB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DB546-77E4-A24F-A847-D6CBA0A28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560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5"/>
          <p:cNvSpPr txBox="1">
            <a:spLocks noGrp="1"/>
          </p:cNvSpPr>
          <p:nvPr>
            <p:ph type="title"/>
          </p:nvPr>
        </p:nvSpPr>
        <p:spPr>
          <a:xfrm>
            <a:off x="634887" y="365125"/>
            <a:ext cx="10952167" cy="640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Roboto Medium"/>
              <a:buNone/>
              <a:defRPr sz="2500" b="0" i="0" u="none" strike="noStrike" cap="none">
                <a:solidFill>
                  <a:schemeClr val="accent1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55"/>
          <p:cNvSpPr txBox="1">
            <a:spLocks noGrp="1"/>
          </p:cNvSpPr>
          <p:nvPr>
            <p:ph type="body" idx="1"/>
          </p:nvPr>
        </p:nvSpPr>
        <p:spPr>
          <a:xfrm>
            <a:off x="634887" y="1242900"/>
            <a:ext cx="10952167" cy="4934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71475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225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7147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1"/>
              </a:buClr>
              <a:buSzPts val="225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7147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1"/>
              </a:buClr>
              <a:buSzPts val="225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7147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1"/>
              </a:buClr>
              <a:buSzPts val="225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7147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1"/>
              </a:buClr>
              <a:buSzPts val="225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12" name="Google Shape;12;p55"/>
          <p:cNvSpPr txBox="1">
            <a:spLocks noGrp="1"/>
          </p:cNvSpPr>
          <p:nvPr>
            <p:ph type="sldNum" idx="12"/>
          </p:nvPr>
        </p:nvSpPr>
        <p:spPr>
          <a:xfrm>
            <a:off x="10184973" y="6356351"/>
            <a:ext cx="14020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Google Shape;219;gc66c24f643_0_600" descr="A picture containing monitor, drawing&#10;&#10;Description automatically generated">
            <a:extLst>
              <a:ext uri="{FF2B5EF4-FFF2-40B4-BE49-F238E27FC236}">
                <a16:creationId xmlns:a16="http://schemas.microsoft.com/office/drawing/2014/main" id="{01CCB8B7-094C-7542-9AE1-A2B1C0832AB4}"/>
              </a:ext>
            </a:extLst>
          </p:cNvPr>
          <p:cNvPicPr preferRelativeResize="0"/>
          <p:nvPr userDrawn="1"/>
        </p:nvPicPr>
        <p:blipFill rotWithShape="1">
          <a:blip r:embed="rId8">
            <a:alphaModFix/>
          </a:blip>
          <a:srcRect l="31909" t="24396"/>
          <a:stretch/>
        </p:blipFill>
        <p:spPr>
          <a:xfrm>
            <a:off x="11221486" y="139898"/>
            <a:ext cx="776530" cy="4570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4543863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C30057A-4396-B04B-A022-1276C20B2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6DDAA9-67F7-7440-B589-B4DCAF4F6F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2F5E43-6BF5-C74E-81D6-E350FDCD75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5C8B8-645A-9D4F-828C-F1F706E94BEA}" type="datetimeFigureOut">
              <a:rPr lang="en-US" smtClean="0"/>
              <a:t>4/23/22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673910-7CCA-6A44-B865-88EB000327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D115B5-C27B-1246-A5B2-529443DE3B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4DB546-77E4-A24F-A847-D6CBA0A28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828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iea.blob.core.windows.net/assets/1de6d91e-e23f-4e02-b1fb-51fdd6283b22/India_Energy_Outlook_2021.pdf" TargetMode="External"/><Relationship Id="rId4" Type="http://schemas.openxmlformats.org/officeDocument/2006/relationships/hyperlink" Target="https://www.iea.org/data-and-statistics/charts/india-s-market-size-and-global-share-in-clean-energy-technologies-2019-and-in-the-stated-policies-scenario-2040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gistimpact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ree, plant&#10;&#10;Description automatically generated">
            <a:extLst>
              <a:ext uri="{FF2B5EF4-FFF2-40B4-BE49-F238E27FC236}">
                <a16:creationId xmlns:a16="http://schemas.microsoft.com/office/drawing/2014/main" id="{D2077419-56B7-47AB-ADCB-80CD5FAA82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8" t="62" r="18944" b="-62"/>
          <a:stretch/>
        </p:blipFill>
        <p:spPr>
          <a:xfrm>
            <a:off x="-1" y="1"/>
            <a:ext cx="6096001" cy="68622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13D46DF-D9D7-49CC-B866-A12511786576}"/>
              </a:ext>
            </a:extLst>
          </p:cNvPr>
          <p:cNvSpPr txBox="1"/>
          <p:nvPr/>
        </p:nvSpPr>
        <p:spPr>
          <a:xfrm>
            <a:off x="6480753" y="1977984"/>
            <a:ext cx="5416952" cy="1533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lnSpc>
                <a:spcPct val="150000"/>
              </a:lnSpc>
              <a:buClr>
                <a:srgbClr val="000000"/>
              </a:buClr>
            </a:pPr>
            <a:r>
              <a:rPr lang="en-IN" sz="2800" b="1" kern="0" dirty="0">
                <a:solidFill>
                  <a:srgbClr val="1F5B5E"/>
                </a:solidFill>
                <a:latin typeface="Avenir"/>
                <a:cs typeface="Arial"/>
                <a:sym typeface="Arial"/>
              </a:rPr>
              <a:t>Green Economics for New India</a:t>
            </a:r>
          </a:p>
          <a:p>
            <a:pPr algn="ctr" defTabSz="1219170">
              <a:lnSpc>
                <a:spcPct val="150000"/>
              </a:lnSpc>
              <a:buClr>
                <a:srgbClr val="000000"/>
              </a:buClr>
            </a:pPr>
            <a:endParaRPr lang="en-IN" b="1" kern="0" dirty="0">
              <a:solidFill>
                <a:srgbClr val="1F5B5E"/>
              </a:solidFill>
              <a:latin typeface="Avenir"/>
              <a:cs typeface="Arial"/>
              <a:sym typeface="Arial"/>
            </a:endParaRPr>
          </a:p>
          <a:p>
            <a:pPr algn="ctr" defTabSz="1219170">
              <a:lnSpc>
                <a:spcPct val="150000"/>
              </a:lnSpc>
              <a:buClr>
                <a:srgbClr val="000000"/>
              </a:buClr>
            </a:pPr>
            <a:r>
              <a:rPr lang="en-IN" kern="0" dirty="0">
                <a:solidFill>
                  <a:srgbClr val="1F5B5E"/>
                </a:solidFill>
                <a:latin typeface="Avenir"/>
                <a:cs typeface="Arial"/>
                <a:sym typeface="Arial"/>
              </a:rPr>
              <a:t>Presented by Pavan Sukhdev</a:t>
            </a:r>
            <a:endParaRPr lang="en-IN" sz="2800" kern="0" dirty="0">
              <a:solidFill>
                <a:srgbClr val="1F5B5E"/>
              </a:solidFill>
              <a:latin typeface="Avenir"/>
              <a:cs typeface="Arial"/>
              <a:sym typeface="Arial"/>
            </a:endParaRPr>
          </a:p>
        </p:txBody>
      </p:sp>
      <p:sp>
        <p:nvSpPr>
          <p:cNvPr id="6" name="Google Shape;108;p1">
            <a:extLst>
              <a:ext uri="{FF2B5EF4-FFF2-40B4-BE49-F238E27FC236}">
                <a16:creationId xmlns:a16="http://schemas.microsoft.com/office/drawing/2014/main" id="{91473467-7490-5C44-B688-F4637CE95470}"/>
              </a:ext>
            </a:extLst>
          </p:cNvPr>
          <p:cNvSpPr/>
          <p:nvPr/>
        </p:nvSpPr>
        <p:spPr>
          <a:xfrm>
            <a:off x="8212730" y="6055906"/>
            <a:ext cx="1953000" cy="421347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50" dirty="0">
                <a:solidFill>
                  <a:srgbClr val="1F5B5E"/>
                </a:solidFill>
                <a:latin typeface="Avenir Book" panose="02000503020000020003" pitchFamily="2" charset="0"/>
                <a:sym typeface="Avenir"/>
              </a:rPr>
              <a:t>25</a:t>
            </a:r>
            <a:r>
              <a:rPr lang="en-US" sz="1250" baseline="30000" dirty="0">
                <a:solidFill>
                  <a:srgbClr val="1F5B5E"/>
                </a:solidFill>
                <a:latin typeface="Avenir Book" panose="02000503020000020003" pitchFamily="2" charset="0"/>
                <a:sym typeface="Avenir"/>
              </a:rPr>
              <a:t>th</a:t>
            </a:r>
            <a:r>
              <a:rPr lang="en-US" sz="1250" dirty="0">
                <a:solidFill>
                  <a:srgbClr val="1F5B5E"/>
                </a:solidFill>
                <a:latin typeface="Avenir Book" panose="02000503020000020003" pitchFamily="2" charset="0"/>
                <a:sym typeface="Avenir"/>
              </a:rPr>
              <a:t> April 2022</a:t>
            </a:r>
            <a:endParaRPr sz="1250" b="0" i="0" u="none" strike="noStrike" cap="none" dirty="0">
              <a:solidFill>
                <a:srgbClr val="000000"/>
              </a:solidFill>
              <a:latin typeface="Avenir Book" panose="02000503020000020003" pitchFamily="2" charset="0"/>
              <a:ea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DBD418-3358-E943-9998-54BF66C09046}"/>
              </a:ext>
            </a:extLst>
          </p:cNvPr>
          <p:cNvSpPr txBox="1"/>
          <p:nvPr/>
        </p:nvSpPr>
        <p:spPr>
          <a:xfrm>
            <a:off x="8461094" y="3999011"/>
            <a:ext cx="14562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1F5B5E"/>
                </a:solidFill>
                <a:latin typeface="Avenir Book" panose="02000503020000020003" pitchFamily="2" charset="0"/>
              </a:rPr>
              <a:t>Prepared for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5FFF438-ECD5-2BF1-9203-2B435A43A2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8528" y="4306788"/>
            <a:ext cx="1681403" cy="1679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144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33395C4F-69AF-1EAB-F689-E48192E944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922" y="2120221"/>
            <a:ext cx="8220891" cy="4624251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D59014D7-5CFB-E8D5-7A9E-EA2D2D71EF30}"/>
              </a:ext>
            </a:extLst>
          </p:cNvPr>
          <p:cNvSpPr txBox="1"/>
          <p:nvPr/>
        </p:nvSpPr>
        <p:spPr>
          <a:xfrm>
            <a:off x="420621" y="131450"/>
            <a:ext cx="10989862" cy="1988771"/>
          </a:xfrm>
          <a:prstGeom prst="round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Helvetica Neue Light" panose="02000403000000020004" pitchFamily="2" charset="0"/>
                <a:cs typeface="Arial" panose="020B0604020202020204" pitchFamily="34" charset="0"/>
              </a:rPr>
              <a:t>Transitioning to a Sustainable Future: Key Focus Areas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white"/>
                </a:solidFill>
                <a:latin typeface="Arial" panose="020B0604020202020204" pitchFamily="34" charset="0"/>
                <a:ea typeface="Helvetica Neue Light" panose="02000403000000020004" pitchFamily="2" charset="0"/>
                <a:cs typeface="Arial" panose="020B0604020202020204" pitchFamily="34" charset="0"/>
              </a:rPr>
              <a:t>Food System Transition</a:t>
            </a:r>
          </a:p>
          <a:p>
            <a:pPr marL="742950" marR="0" lvl="1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Helvetica Neue Light" panose="02000403000000020004" pitchFamily="2" charset="0"/>
                <a:cs typeface="Arial" panose="020B0604020202020204" pitchFamily="34" charset="0"/>
              </a:rPr>
              <a:t>Energy Transition</a:t>
            </a:r>
          </a:p>
        </p:txBody>
      </p:sp>
    </p:spTree>
    <p:extLst>
      <p:ext uri="{BB962C8B-B14F-4D97-AF65-F5344CB8AC3E}">
        <p14:creationId xmlns:p14="http://schemas.microsoft.com/office/powerpoint/2010/main" val="2569368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768;p8">
            <a:extLst>
              <a:ext uri="{FF2B5EF4-FFF2-40B4-BE49-F238E27FC236}">
                <a16:creationId xmlns:a16="http://schemas.microsoft.com/office/drawing/2014/main" id="{42A9F7F9-F164-A24C-A9E9-1FF5915E78E5}"/>
              </a:ext>
            </a:extLst>
          </p:cNvPr>
          <p:cNvSpPr/>
          <p:nvPr/>
        </p:nvSpPr>
        <p:spPr>
          <a:xfrm>
            <a:off x="150472" y="196487"/>
            <a:ext cx="9909044" cy="446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defTabSz="1219170">
              <a:buClr>
                <a:srgbClr val="000000"/>
              </a:buClr>
              <a:buSzPts val="3000"/>
              <a:defRPr/>
            </a:pPr>
            <a:r>
              <a:rPr lang="en-US" sz="2800" b="1" kern="0" dirty="0">
                <a:solidFill>
                  <a:srgbClr val="1F5B5E"/>
                </a:solidFill>
                <a:latin typeface="Avenir"/>
                <a:ea typeface="Avenir"/>
                <a:cs typeface="Avenir"/>
                <a:sym typeface="Avenir"/>
              </a:rPr>
              <a:t>Sustainable Agriculture: Enhancing farmer wellbeing in India</a:t>
            </a:r>
            <a:endParaRPr lang="en-US" sz="2100" b="1" kern="0" dirty="0">
              <a:solidFill>
                <a:srgbClr val="1F5B5E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63374783-B66A-40C2-89A0-3B7492C89C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90574278"/>
              </p:ext>
            </p:extLst>
          </p:nvPr>
        </p:nvGraphicFramePr>
        <p:xfrm>
          <a:off x="2766350" y="1331894"/>
          <a:ext cx="6319776" cy="4571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644EC6F-0C65-25DC-25FD-24CAB65C1827}"/>
              </a:ext>
            </a:extLst>
          </p:cNvPr>
          <p:cNvSpPr txBox="1"/>
          <p:nvPr/>
        </p:nvSpPr>
        <p:spPr>
          <a:xfrm>
            <a:off x="6948667" y="1653202"/>
            <a:ext cx="51584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1400" dirty="0">
                <a:latin typeface="Avenir Book" panose="02000503020000020003" pitchFamily="2" charset="0"/>
              </a:rPr>
              <a:t>Better nutrition (food quality/more diverse diets)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400" dirty="0">
                <a:latin typeface="Avenir Book" panose="02000503020000020003" pitchFamily="2" charset="0"/>
              </a:rPr>
              <a:t>Lower-diet driven disease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400" dirty="0">
                <a:latin typeface="Avenir Book" panose="02000503020000020003" pitchFamily="2" charset="0"/>
              </a:rPr>
              <a:t>Lower chemical-exposure driven disease/ailments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65FF20E-141A-3F61-5BF3-622F5BA6B084}"/>
              </a:ext>
            </a:extLst>
          </p:cNvPr>
          <p:cNvSpPr txBox="1"/>
          <p:nvPr/>
        </p:nvSpPr>
        <p:spPr>
          <a:xfrm>
            <a:off x="729206" y="4571998"/>
            <a:ext cx="4074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1400" dirty="0">
                <a:latin typeface="Avenir Book" panose="02000503020000020003" pitchFamily="2" charset="0"/>
              </a:rPr>
              <a:t>Lower climate impact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400" dirty="0">
                <a:latin typeface="Avenir Book" panose="02000503020000020003" pitchFamily="2" charset="0"/>
              </a:rPr>
              <a:t>Improved soil quality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400" dirty="0">
                <a:latin typeface="Avenir Book" panose="02000503020000020003" pitchFamily="2" charset="0"/>
              </a:rPr>
              <a:t>Reduced water pollution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400" dirty="0">
                <a:latin typeface="Avenir Book" panose="02000503020000020003" pitchFamily="2" charset="0"/>
              </a:rPr>
              <a:t>Enhanced biodiversity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FB9B76A-FF5F-1545-27C9-2267E4BDEE4E}"/>
              </a:ext>
            </a:extLst>
          </p:cNvPr>
          <p:cNvSpPr txBox="1"/>
          <p:nvPr/>
        </p:nvSpPr>
        <p:spPr>
          <a:xfrm>
            <a:off x="8661722" y="4571999"/>
            <a:ext cx="3352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1400" dirty="0">
                <a:latin typeface="Avenir Book" panose="02000503020000020003" pitchFamily="2" charset="0"/>
              </a:rPr>
              <a:t>Lower input use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400" dirty="0">
                <a:latin typeface="Avenir Book" panose="02000503020000020003" pitchFamily="2" charset="0"/>
              </a:rPr>
              <a:t>Higher farm profits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400" dirty="0">
                <a:latin typeface="Avenir Book" panose="02000503020000020003" pitchFamily="2" charset="0"/>
              </a:rPr>
              <a:t>More employment at farm level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400" dirty="0">
                <a:latin typeface="Avenir Book" panose="02000503020000020003" pitchFamily="2" charset="0"/>
              </a:rPr>
              <a:t>Better crop resilience</a:t>
            </a:r>
          </a:p>
        </p:txBody>
      </p:sp>
    </p:spTree>
    <p:extLst>
      <p:ext uri="{BB962C8B-B14F-4D97-AF65-F5344CB8AC3E}">
        <p14:creationId xmlns:p14="http://schemas.microsoft.com/office/powerpoint/2010/main" val="24394433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768;p8">
            <a:extLst>
              <a:ext uri="{FF2B5EF4-FFF2-40B4-BE49-F238E27FC236}">
                <a16:creationId xmlns:a16="http://schemas.microsoft.com/office/drawing/2014/main" id="{42A9F7F9-F164-A24C-A9E9-1FF5915E78E5}"/>
              </a:ext>
            </a:extLst>
          </p:cNvPr>
          <p:cNvSpPr/>
          <p:nvPr/>
        </p:nvSpPr>
        <p:spPr>
          <a:xfrm>
            <a:off x="150472" y="196487"/>
            <a:ext cx="9909044" cy="446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defTabSz="1219170">
              <a:buClr>
                <a:srgbClr val="000000"/>
              </a:buClr>
              <a:buSzPts val="3000"/>
              <a:defRPr/>
            </a:pPr>
            <a:r>
              <a:rPr lang="en-US" sz="2800" b="1" kern="0" dirty="0">
                <a:solidFill>
                  <a:srgbClr val="1F5B5E"/>
                </a:solidFill>
                <a:latin typeface="Avenir"/>
                <a:ea typeface="Avenir"/>
                <a:cs typeface="Avenir"/>
                <a:sym typeface="Avenir"/>
              </a:rPr>
              <a:t>Natural Farming: Economic Benefits of AP-CNF</a:t>
            </a:r>
            <a:endParaRPr lang="en-US" sz="2100" b="1" kern="0" dirty="0">
              <a:solidFill>
                <a:srgbClr val="1F5B5E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A12F83F-7F2D-AEC7-F64B-06BA8C0F65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829538"/>
              </p:ext>
            </p:extLst>
          </p:nvPr>
        </p:nvGraphicFramePr>
        <p:xfrm>
          <a:off x="332657" y="1022118"/>
          <a:ext cx="4570304" cy="23963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60148">
                  <a:extLst>
                    <a:ext uri="{9D8B030D-6E8A-4147-A177-3AD203B41FA5}">
                      <a16:colId xmlns:a16="http://schemas.microsoft.com/office/drawing/2014/main" val="606746628"/>
                    </a:ext>
                  </a:extLst>
                </a:gridCol>
                <a:gridCol w="877539">
                  <a:extLst>
                    <a:ext uri="{9D8B030D-6E8A-4147-A177-3AD203B41FA5}">
                      <a16:colId xmlns:a16="http://schemas.microsoft.com/office/drawing/2014/main" val="3869783576"/>
                    </a:ext>
                  </a:extLst>
                </a:gridCol>
                <a:gridCol w="877539">
                  <a:extLst>
                    <a:ext uri="{9D8B030D-6E8A-4147-A177-3AD203B41FA5}">
                      <a16:colId xmlns:a16="http://schemas.microsoft.com/office/drawing/2014/main" val="3016107751"/>
                    </a:ext>
                  </a:extLst>
                </a:gridCol>
                <a:gridCol w="877539">
                  <a:extLst>
                    <a:ext uri="{9D8B030D-6E8A-4147-A177-3AD203B41FA5}">
                      <a16:colId xmlns:a16="http://schemas.microsoft.com/office/drawing/2014/main" val="3503516165"/>
                    </a:ext>
                  </a:extLst>
                </a:gridCol>
                <a:gridCol w="877539">
                  <a:extLst>
                    <a:ext uri="{9D8B030D-6E8A-4147-A177-3AD203B41FA5}">
                      <a16:colId xmlns:a16="http://schemas.microsoft.com/office/drawing/2014/main" val="453511108"/>
                    </a:ext>
                  </a:extLst>
                </a:gridCol>
              </a:tblGrid>
              <a:tr h="47612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IN" sz="1400" b="1" u="none" strike="noStrike" dirty="0">
                          <a:effectLst/>
                          <a:latin typeface="Avenir Book" panose="02000503020000020003"/>
                        </a:rPr>
                        <a:t>Crop</a:t>
                      </a:r>
                      <a:endParaRPr lang="en-IN" sz="1400" b="1" i="0" u="none" strike="noStrike" dirty="0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IN" sz="1400" b="1" u="none" strike="noStrike" dirty="0">
                          <a:effectLst/>
                          <a:latin typeface="Avenir Book" panose="02000503020000020003"/>
                        </a:rPr>
                        <a:t>Yield (quintals/ha) in Year (2019-20)</a:t>
                      </a:r>
                      <a:endParaRPr lang="en-IN" sz="1400" b="1" i="0" u="none" strike="noStrike" dirty="0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4858039"/>
                  </a:ext>
                </a:extLst>
              </a:tr>
              <a:tr h="274320">
                <a:tc vMerge="1">
                  <a:txBody>
                    <a:bodyPr/>
                    <a:lstStyle/>
                    <a:p>
                      <a:pPr algn="ctr" fontAlgn="ctr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IN" sz="1100" u="none" strike="noStrike" dirty="0">
                          <a:effectLst/>
                          <a:latin typeface="Avenir Book" panose="02000503020000020003"/>
                        </a:rPr>
                        <a:t>Kharif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IN" sz="1100" u="none" strike="noStrike" dirty="0">
                          <a:effectLst/>
                          <a:latin typeface="Avenir Book" panose="02000503020000020003"/>
                        </a:rPr>
                        <a:t>Rabi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672829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u="none" strike="noStrike" dirty="0">
                          <a:effectLst/>
                          <a:latin typeface="Avenir Book" panose="02000503020000020003"/>
                        </a:rPr>
                        <a:t>AP-CNF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u="none" strike="noStrike" dirty="0">
                          <a:effectLst/>
                          <a:latin typeface="Avenir Book" panose="02000503020000020003"/>
                        </a:rPr>
                        <a:t>Non-AP-CNF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u="none" strike="noStrike" dirty="0">
                          <a:effectLst/>
                          <a:latin typeface="Avenir Book" panose="02000503020000020003"/>
                        </a:rPr>
                        <a:t>AP-CNF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u="none" strike="noStrike" dirty="0">
                          <a:effectLst/>
                          <a:latin typeface="Avenir Book" panose="02000503020000020003"/>
                        </a:rPr>
                        <a:t>Non-AP-CNF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286231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u="none" strike="noStrike" dirty="0">
                          <a:effectLst/>
                          <a:latin typeface="Avenir Book" panose="02000503020000020003"/>
                        </a:rPr>
                        <a:t>Paddy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1" u="none" strike="noStrike" dirty="0">
                          <a:effectLst/>
                          <a:latin typeface="Avenir Book" panose="02000503020000020003"/>
                        </a:rPr>
                        <a:t>51</a:t>
                      </a:r>
                      <a:endParaRPr lang="en-IN" sz="1100" b="1" i="0" u="none" strike="noStrike" dirty="0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u="none" strike="noStrike">
                          <a:effectLst/>
                          <a:latin typeface="Avenir Book" panose="02000503020000020003"/>
                        </a:rPr>
                        <a:t>48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1" u="none" strike="noStrike" dirty="0">
                          <a:effectLst/>
                          <a:latin typeface="Avenir Book" panose="02000503020000020003"/>
                        </a:rPr>
                        <a:t>64</a:t>
                      </a:r>
                      <a:endParaRPr lang="en-IN" sz="1100" b="1" i="0" u="none" strike="noStrike" dirty="0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u="none" strike="noStrike">
                          <a:effectLst/>
                          <a:latin typeface="Avenir Book" panose="02000503020000020003"/>
                        </a:rPr>
                        <a:t>68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147296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u="none" strike="noStrike" dirty="0">
                          <a:effectLst/>
                          <a:latin typeface="Avenir Book" panose="02000503020000020003"/>
                        </a:rPr>
                        <a:t>Groundnut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1" u="none" strike="noStrike" dirty="0">
                          <a:effectLst/>
                          <a:latin typeface="Avenir Book" panose="02000503020000020003"/>
                        </a:rPr>
                        <a:t>16.53</a:t>
                      </a:r>
                      <a:endParaRPr lang="en-IN" sz="1100" b="1" i="0" u="none" strike="noStrike" dirty="0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u="none" strike="noStrike" dirty="0">
                          <a:effectLst/>
                          <a:latin typeface="Avenir Book" panose="02000503020000020003"/>
                        </a:rPr>
                        <a:t>16.38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1" u="none" strike="noStrike">
                          <a:effectLst/>
                          <a:latin typeface="Avenir Book" panose="02000503020000020003"/>
                        </a:rPr>
                        <a:t>28</a:t>
                      </a:r>
                      <a:endParaRPr lang="en-IN" sz="1100" b="1" i="0" u="none" strike="noStrike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u="none" strike="noStrike">
                          <a:effectLst/>
                          <a:latin typeface="Avenir Book" panose="02000503020000020003"/>
                        </a:rPr>
                        <a:t>27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2144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u="none" strike="noStrike">
                          <a:effectLst/>
                          <a:latin typeface="Avenir Book" panose="02000503020000020003"/>
                        </a:rPr>
                        <a:t>Maize 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1" u="none" strike="noStrike" dirty="0">
                          <a:effectLst/>
                          <a:latin typeface="Avenir Book" panose="02000503020000020003"/>
                        </a:rPr>
                        <a:t>53.69</a:t>
                      </a:r>
                      <a:endParaRPr lang="en-IN" sz="1100" b="1" i="0" u="none" strike="noStrike" dirty="0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u="none" strike="noStrike" dirty="0">
                          <a:effectLst/>
                          <a:latin typeface="Avenir Book" panose="02000503020000020003"/>
                        </a:rPr>
                        <a:t>56.35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1" u="none" strike="noStrike">
                          <a:effectLst/>
                          <a:latin typeface="Avenir Book" panose="02000503020000020003"/>
                        </a:rPr>
                        <a:t>76.9</a:t>
                      </a:r>
                      <a:endParaRPr lang="en-IN" sz="1100" b="1" i="0" u="none" strike="noStrike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u="none" strike="noStrike" dirty="0">
                          <a:effectLst/>
                          <a:latin typeface="Avenir Book" panose="02000503020000020003"/>
                        </a:rPr>
                        <a:t>70.59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710918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u="none" strike="noStrike">
                          <a:effectLst/>
                          <a:latin typeface="Avenir Book" panose="02000503020000020003"/>
                        </a:rPr>
                        <a:t>Chilli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1" u="none" strike="noStrike" dirty="0">
                          <a:effectLst/>
                          <a:latin typeface="Avenir Book" panose="02000503020000020003"/>
                        </a:rPr>
                        <a:t>50</a:t>
                      </a:r>
                      <a:endParaRPr lang="en-IN" sz="1100" b="1" i="0" u="none" strike="noStrike" dirty="0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u="none" strike="noStrike" dirty="0">
                          <a:effectLst/>
                          <a:latin typeface="Avenir Book" panose="02000503020000020003"/>
                        </a:rPr>
                        <a:t>46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1" u="none" strike="noStrike" dirty="0">
                          <a:effectLst/>
                          <a:latin typeface="Avenir Book" panose="02000503020000020003"/>
                        </a:rPr>
                        <a:t>46</a:t>
                      </a:r>
                      <a:endParaRPr lang="en-IN" sz="1100" b="1" i="0" u="none" strike="noStrike" dirty="0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u="none" strike="noStrike">
                          <a:effectLst/>
                          <a:latin typeface="Avenir Book" panose="02000503020000020003"/>
                        </a:rPr>
                        <a:t>50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88809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u="none" strike="noStrike" dirty="0">
                          <a:effectLst/>
                          <a:latin typeface="Avenir Book" panose="02000503020000020003"/>
                        </a:rPr>
                        <a:t>Jowar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1" u="none" strike="noStrike" dirty="0">
                          <a:effectLst/>
                          <a:latin typeface="Avenir Book" panose="02000503020000020003"/>
                        </a:rPr>
                        <a:t>20.15</a:t>
                      </a:r>
                      <a:endParaRPr lang="en-IN" sz="1100" b="1" i="0" u="none" strike="noStrike" dirty="0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u="none" strike="noStrike" dirty="0">
                          <a:effectLst/>
                          <a:latin typeface="Avenir Book" panose="02000503020000020003"/>
                        </a:rPr>
                        <a:t>18.25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1" u="none" strike="noStrike" dirty="0">
                          <a:effectLst/>
                          <a:latin typeface="Avenir Book" panose="02000503020000020003"/>
                        </a:rPr>
                        <a:t>34.81</a:t>
                      </a:r>
                      <a:endParaRPr lang="en-IN" sz="1100" b="1" i="0" u="none" strike="noStrike" dirty="0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u="none" strike="noStrike" dirty="0">
                          <a:effectLst/>
                          <a:latin typeface="Avenir Book" panose="02000503020000020003"/>
                        </a:rPr>
                        <a:t>34.17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Avenir Book" panose="02000503020000020003"/>
                      </a:endParaRPr>
                    </a:p>
                  </a:txBody>
                  <a:tcPr marL="6350" marR="6350" marT="635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7252198"/>
                  </a:ext>
                </a:extLst>
              </a:tr>
            </a:tbl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C54BAB72-9A79-CE5E-3233-34BB05B38D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97682"/>
              </p:ext>
            </p:extLst>
          </p:nvPr>
        </p:nvGraphicFramePr>
        <p:xfrm>
          <a:off x="150473" y="3797980"/>
          <a:ext cx="5578995" cy="2984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FAF40C55-FAE2-7DCD-4BDF-1B14C64F4F86}"/>
              </a:ext>
            </a:extLst>
          </p:cNvPr>
          <p:cNvSpPr/>
          <p:nvPr/>
        </p:nvSpPr>
        <p:spPr>
          <a:xfrm>
            <a:off x="5790353" y="1228974"/>
            <a:ext cx="6068990" cy="4400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7975" indent="-285750">
              <a:lnSpc>
                <a:spcPct val="150000"/>
              </a:lnSpc>
              <a:buClr>
                <a:schemeClr val="dk1"/>
              </a:buClr>
              <a:buSzPts val="1500"/>
              <a:buFont typeface="Wingdings" pitchFamily="2" charset="2"/>
              <a:buChar char="ü"/>
            </a:pPr>
            <a:r>
              <a:rPr lang="en-US" sz="1600" dirty="0">
                <a:solidFill>
                  <a:schemeClr val="tx2">
                    <a:lumMod val="10000"/>
                  </a:schemeClr>
                </a:solidFill>
                <a:latin typeface="Avenir Book" panose="02000503020000020003" pitchFamily="2" charset="0"/>
                <a:ea typeface="Avenir"/>
                <a:cs typeface="Avenir"/>
                <a:sym typeface="Avenir"/>
              </a:rPr>
              <a:t>77% respondents stated that farm costs improved </a:t>
            </a:r>
          </a:p>
          <a:p>
            <a:pPr marL="519113" lvl="1" indent="-231775">
              <a:lnSpc>
                <a:spcPct val="150000"/>
              </a:lnSpc>
              <a:buClr>
                <a:schemeClr val="dk1"/>
              </a:buClr>
              <a:buSzPts val="1500"/>
              <a:buFont typeface="Arial" panose="020B0604020202020204" pitchFamily="34" charset="0"/>
              <a:buChar char="•"/>
            </a:pPr>
            <a:endParaRPr lang="en-US" sz="1200" b="1" i="1" dirty="0">
              <a:solidFill>
                <a:schemeClr val="tx2">
                  <a:lumMod val="10000"/>
                </a:schemeClr>
              </a:solidFill>
              <a:latin typeface="Avenir Book" panose="02000503020000020003" pitchFamily="2" charset="0"/>
              <a:ea typeface="Avenir"/>
              <a:cs typeface="Avenir"/>
              <a:sym typeface="Avenir"/>
            </a:endParaRPr>
          </a:p>
          <a:p>
            <a:pPr marL="519113" lvl="1" indent="-231775">
              <a:lnSpc>
                <a:spcPct val="150000"/>
              </a:lnSpc>
              <a:buClr>
                <a:schemeClr val="dk1"/>
              </a:buClr>
              <a:buSzPts val="1500"/>
              <a:buFont typeface="Arial" panose="020B0604020202020204" pitchFamily="34" charset="0"/>
              <a:buChar char="•"/>
            </a:pPr>
            <a:r>
              <a:rPr lang="en-US" sz="1200" b="1" i="1" dirty="0">
                <a:solidFill>
                  <a:schemeClr val="tx2">
                    <a:lumMod val="10000"/>
                  </a:schemeClr>
                </a:solidFill>
                <a:latin typeface="Avenir Book" panose="02000503020000020003" pitchFamily="2" charset="0"/>
                <a:ea typeface="Avenir"/>
                <a:cs typeface="Avenir"/>
                <a:sym typeface="Avenir"/>
              </a:rPr>
              <a:t>68% reduction in the cost of inputs </a:t>
            </a:r>
            <a:r>
              <a:rPr lang="en-US" sz="1200" i="1" dirty="0">
                <a:solidFill>
                  <a:schemeClr val="tx2">
                    <a:lumMod val="10000"/>
                  </a:schemeClr>
                </a:solidFill>
                <a:latin typeface="Avenir Book" panose="02000503020000020003" pitchFamily="2" charset="0"/>
                <a:ea typeface="Avenir"/>
                <a:cs typeface="Avenir"/>
                <a:sym typeface="Avenir"/>
              </a:rPr>
              <a:t>for AP-CNF farmers vs non-CNF farmers for paddy at the same yield</a:t>
            </a:r>
            <a:r>
              <a:rPr lang="en-US" sz="1200" i="1" baseline="30000" dirty="0">
                <a:solidFill>
                  <a:schemeClr val="tx2">
                    <a:lumMod val="10000"/>
                  </a:schemeClr>
                </a:solidFill>
                <a:latin typeface="Avenir Book" panose="02000503020000020003" pitchFamily="2" charset="0"/>
                <a:ea typeface="Avenir"/>
                <a:cs typeface="Avenir"/>
                <a:sym typeface="Avenir"/>
              </a:rPr>
              <a:t>1</a:t>
            </a:r>
            <a:endParaRPr lang="en-US" sz="1600" dirty="0">
              <a:solidFill>
                <a:schemeClr val="tx2">
                  <a:lumMod val="10000"/>
                </a:schemeClr>
              </a:solidFill>
              <a:latin typeface="Avenir Book" panose="02000503020000020003" pitchFamily="2" charset="0"/>
              <a:ea typeface="Avenir"/>
              <a:cs typeface="Avenir"/>
              <a:sym typeface="Avenir"/>
            </a:endParaRPr>
          </a:p>
          <a:p>
            <a:pPr marL="519113" lvl="1" indent="-231775">
              <a:lnSpc>
                <a:spcPct val="150000"/>
              </a:lnSpc>
              <a:buClr>
                <a:schemeClr val="dk1"/>
              </a:buClr>
              <a:buSzPts val="1500"/>
              <a:buFont typeface="Arial" panose="020B0604020202020204" pitchFamily="34" charset="0"/>
              <a:buChar char="•"/>
            </a:pPr>
            <a:r>
              <a:rPr lang="en-US" sz="1200" b="1" i="1" dirty="0">
                <a:solidFill>
                  <a:schemeClr val="tx2">
                    <a:lumMod val="10000"/>
                  </a:schemeClr>
                </a:solidFill>
                <a:latin typeface="Avenir Book" panose="02000503020000020003" pitchFamily="2" charset="0"/>
                <a:sym typeface="Avenir"/>
              </a:rPr>
              <a:t>51% of respondents reported reduction in expenditure on seeds &amp; machinery</a:t>
            </a:r>
          </a:p>
          <a:p>
            <a:pPr marL="287338" indent="-265113">
              <a:lnSpc>
                <a:spcPct val="150000"/>
              </a:lnSpc>
              <a:buClr>
                <a:schemeClr val="dk1"/>
              </a:buClr>
              <a:buSzPts val="1500"/>
              <a:buFont typeface="Wingdings" pitchFamily="2" charset="2"/>
              <a:buChar char="ü"/>
            </a:pPr>
            <a:endParaRPr lang="en-US" sz="1600" dirty="0">
              <a:solidFill>
                <a:schemeClr val="tx2">
                  <a:lumMod val="10000"/>
                </a:schemeClr>
              </a:solidFill>
              <a:latin typeface="Avenir Book" panose="02000503020000020003" pitchFamily="2" charset="0"/>
              <a:ea typeface="Avenir"/>
              <a:cs typeface="Avenir"/>
              <a:sym typeface="Avenir"/>
            </a:endParaRPr>
          </a:p>
          <a:p>
            <a:pPr marL="287338" indent="-265113">
              <a:lnSpc>
                <a:spcPct val="150000"/>
              </a:lnSpc>
              <a:buClr>
                <a:schemeClr val="dk1"/>
              </a:buClr>
              <a:buSzPts val="1500"/>
              <a:buFont typeface="Wingdings" pitchFamily="2" charset="2"/>
              <a:buChar char="ü"/>
            </a:pPr>
            <a:r>
              <a:rPr lang="en-US" sz="1600" dirty="0">
                <a:solidFill>
                  <a:schemeClr val="tx2">
                    <a:lumMod val="10000"/>
                  </a:schemeClr>
                </a:solidFill>
                <a:latin typeface="Avenir Book" panose="02000503020000020003" pitchFamily="2" charset="0"/>
                <a:ea typeface="Avenir"/>
                <a:cs typeface="Avenir"/>
                <a:sym typeface="Avenir"/>
              </a:rPr>
              <a:t>67% respondents observed an increased farm income</a:t>
            </a:r>
          </a:p>
          <a:p>
            <a:pPr marL="519113" lvl="1" indent="-231775">
              <a:lnSpc>
                <a:spcPct val="150000"/>
              </a:lnSpc>
              <a:buClr>
                <a:schemeClr val="dk1"/>
              </a:buClr>
              <a:buSzPts val="1500"/>
              <a:buFont typeface="Arial" panose="020B0604020202020204" pitchFamily="34" charset="0"/>
              <a:buChar char="•"/>
            </a:pPr>
            <a:endParaRPr lang="en-US" sz="1200" b="1" i="1" dirty="0">
              <a:solidFill>
                <a:schemeClr val="tx2">
                  <a:lumMod val="10000"/>
                </a:schemeClr>
              </a:solidFill>
              <a:latin typeface="Avenir Book" panose="02000503020000020003" pitchFamily="2" charset="0"/>
              <a:sym typeface="Avenir"/>
            </a:endParaRPr>
          </a:p>
          <a:p>
            <a:pPr marL="519113" lvl="1" indent="-231775">
              <a:lnSpc>
                <a:spcPct val="150000"/>
              </a:lnSpc>
              <a:buClr>
                <a:schemeClr val="dk1"/>
              </a:buClr>
              <a:buSzPts val="1500"/>
              <a:buFont typeface="Arial" panose="020B0604020202020204" pitchFamily="34" charset="0"/>
              <a:buChar char="•"/>
            </a:pPr>
            <a:r>
              <a:rPr lang="en-US" sz="1200" b="1" i="1" dirty="0">
                <a:solidFill>
                  <a:schemeClr val="tx2">
                    <a:lumMod val="10000"/>
                  </a:schemeClr>
                </a:solidFill>
                <a:latin typeface="Avenir Book" panose="02000503020000020003" pitchFamily="2" charset="0"/>
                <a:sym typeface="Avenir"/>
              </a:rPr>
              <a:t>16.5% increase in yields per hectare</a:t>
            </a:r>
            <a:r>
              <a:rPr lang="en-US" sz="1200" i="1" dirty="0">
                <a:solidFill>
                  <a:schemeClr val="tx2">
                    <a:lumMod val="10000"/>
                  </a:schemeClr>
                </a:solidFill>
                <a:latin typeface="Avenir Book" panose="02000503020000020003" pitchFamily="2" charset="0"/>
                <a:sym typeface="Avenir"/>
              </a:rPr>
              <a:t> for AP-CNF practitioners</a:t>
            </a:r>
            <a:r>
              <a:rPr lang="en-US" sz="1200" i="1" baseline="30000" dirty="0">
                <a:solidFill>
                  <a:schemeClr val="tx2">
                    <a:lumMod val="10000"/>
                  </a:schemeClr>
                </a:solidFill>
                <a:latin typeface="Avenir Book" panose="02000503020000020003" pitchFamily="2" charset="0"/>
                <a:sym typeface="Avenir"/>
              </a:rPr>
              <a:t>2</a:t>
            </a:r>
            <a:endParaRPr lang="en-US" sz="1200" b="1" i="1" baseline="30000" dirty="0">
              <a:solidFill>
                <a:schemeClr val="tx2">
                  <a:lumMod val="10000"/>
                </a:schemeClr>
              </a:solidFill>
              <a:latin typeface="Avenir Book" panose="02000503020000020003" pitchFamily="2" charset="0"/>
              <a:sym typeface="Avenir"/>
            </a:endParaRPr>
          </a:p>
          <a:p>
            <a:pPr marL="519113" lvl="1" indent="-231775">
              <a:lnSpc>
                <a:spcPct val="150000"/>
              </a:lnSpc>
              <a:buClr>
                <a:schemeClr val="dk1"/>
              </a:buClr>
              <a:buSzPts val="1500"/>
              <a:buFont typeface="Arial" panose="020B0604020202020204" pitchFamily="34" charset="0"/>
              <a:buChar char="•"/>
            </a:pPr>
            <a:endParaRPr lang="en-US" sz="1200" b="1" i="1" dirty="0">
              <a:solidFill>
                <a:schemeClr val="tx2">
                  <a:lumMod val="10000"/>
                </a:schemeClr>
              </a:solidFill>
              <a:latin typeface="Avenir Book" panose="02000503020000020003" pitchFamily="2" charset="0"/>
              <a:sym typeface="Avenir"/>
            </a:endParaRPr>
          </a:p>
          <a:p>
            <a:pPr marL="519113" lvl="1" indent="-231775">
              <a:lnSpc>
                <a:spcPct val="150000"/>
              </a:lnSpc>
              <a:buClr>
                <a:schemeClr val="dk1"/>
              </a:buClr>
              <a:buSzPts val="1500"/>
              <a:buFont typeface="Arial" panose="020B0604020202020204" pitchFamily="34" charset="0"/>
              <a:buChar char="•"/>
            </a:pPr>
            <a:r>
              <a:rPr lang="en-US" sz="1200" b="1" i="1" dirty="0">
                <a:solidFill>
                  <a:schemeClr val="tx2">
                    <a:lumMod val="10000"/>
                  </a:schemeClr>
                </a:solidFill>
                <a:latin typeface="Avenir Book" panose="02000503020000020003" pitchFamily="2" charset="0"/>
                <a:sym typeface="Avenir"/>
              </a:rPr>
              <a:t>Farmers’ incomes has been improved by 8 per cent</a:t>
            </a:r>
            <a:r>
              <a:rPr lang="en-US" sz="1200" i="1" dirty="0">
                <a:solidFill>
                  <a:schemeClr val="tx2">
                    <a:lumMod val="10000"/>
                  </a:schemeClr>
                </a:solidFill>
                <a:latin typeface="Avenir Book" panose="02000503020000020003" pitchFamily="2" charset="0"/>
                <a:sym typeface="Avenir"/>
              </a:rPr>
              <a:t> and the higher improvements in the other sources of irrigation and in non-delta districts</a:t>
            </a:r>
            <a:r>
              <a:rPr lang="en-US" sz="1200" i="1" baseline="30000" dirty="0">
                <a:solidFill>
                  <a:schemeClr val="tx2">
                    <a:lumMod val="10000"/>
                  </a:schemeClr>
                </a:solidFill>
                <a:latin typeface="Avenir Book" panose="02000503020000020003" pitchFamily="2" charset="0"/>
                <a:sym typeface="Avenir"/>
              </a:rPr>
              <a:t>3</a:t>
            </a:r>
          </a:p>
          <a:p>
            <a:pPr marL="519113" lvl="1" indent="-231775">
              <a:lnSpc>
                <a:spcPct val="150000"/>
              </a:lnSpc>
              <a:buClr>
                <a:schemeClr val="dk1"/>
              </a:buClr>
              <a:buSzPts val="1500"/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2">
                  <a:lumMod val="10000"/>
                </a:schemeClr>
              </a:solidFill>
              <a:latin typeface="Avenir Book" panose="02000503020000020003" pitchFamily="2" charset="0"/>
              <a:ea typeface="Avenir"/>
              <a:cs typeface="Avenir"/>
              <a:sym typeface="Avenir"/>
            </a:endParaRPr>
          </a:p>
          <a:p>
            <a:pPr marL="287338" indent="-265113">
              <a:lnSpc>
                <a:spcPct val="150000"/>
              </a:lnSpc>
              <a:buClr>
                <a:schemeClr val="dk1"/>
              </a:buClr>
              <a:buSzPts val="1500"/>
              <a:buFont typeface="Wingdings" pitchFamily="2" charset="2"/>
              <a:buChar char="ü"/>
            </a:pPr>
            <a:r>
              <a:rPr lang="en-US" sz="1600" dirty="0">
                <a:solidFill>
                  <a:schemeClr val="tx2">
                    <a:lumMod val="10000"/>
                  </a:schemeClr>
                </a:solidFill>
                <a:latin typeface="Avenir Book" panose="02000503020000020003" pitchFamily="2" charset="0"/>
                <a:ea typeface="Avenir"/>
                <a:cs typeface="Avenir"/>
                <a:sym typeface="Avenir"/>
              </a:rPr>
              <a:t>60% respondents reported increase in household savings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9D8019D-A1E0-0FC9-CD80-DC05AB675F04}"/>
              </a:ext>
            </a:extLst>
          </p:cNvPr>
          <p:cNvSpPr txBox="1"/>
          <p:nvPr/>
        </p:nvSpPr>
        <p:spPr>
          <a:xfrm>
            <a:off x="6180437" y="5861434"/>
            <a:ext cx="58610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800" dirty="0">
                <a:solidFill>
                  <a:schemeClr val="bg2">
                    <a:lumMod val="75000"/>
                  </a:schemeClr>
                </a:solidFill>
                <a:latin typeface="Avenir Book" panose="02000503020000020003" pitchFamily="2" charset="0"/>
              </a:rPr>
              <a:t>Sources:</a:t>
            </a:r>
          </a:p>
          <a:p>
            <a:r>
              <a:rPr lang="en-IN" sz="800" dirty="0">
                <a:solidFill>
                  <a:schemeClr val="bg2">
                    <a:lumMod val="75000"/>
                  </a:schemeClr>
                </a:solidFill>
                <a:latin typeface="Avenir Book" panose="02000503020000020003" pitchFamily="2" charset="0"/>
              </a:rPr>
              <a:t>1. Zero Budget Natural Farming as a nature-based solution for climate action, UNEP</a:t>
            </a:r>
          </a:p>
          <a:p>
            <a:r>
              <a:rPr lang="en-IN" sz="800" dirty="0">
                <a:solidFill>
                  <a:schemeClr val="bg2">
                    <a:lumMod val="75000"/>
                  </a:schemeClr>
                </a:solidFill>
                <a:latin typeface="Avenir Book" panose="02000503020000020003" pitchFamily="2" charset="0"/>
              </a:rPr>
              <a:t>2. Zareen Pervez </a:t>
            </a:r>
            <a:r>
              <a:rPr lang="en-IN" sz="800" dirty="0" err="1">
                <a:solidFill>
                  <a:schemeClr val="bg2">
                    <a:lumMod val="75000"/>
                  </a:schemeClr>
                </a:solidFill>
                <a:latin typeface="Avenir Book" panose="02000503020000020003" pitchFamily="2" charset="0"/>
              </a:rPr>
              <a:t>Bharucha</a:t>
            </a:r>
            <a:r>
              <a:rPr lang="en-IN" sz="800" dirty="0">
                <a:solidFill>
                  <a:schemeClr val="bg2">
                    <a:lumMod val="75000"/>
                  </a:schemeClr>
                </a:solidFill>
                <a:latin typeface="Avenir Book" panose="02000503020000020003" pitchFamily="2" charset="0"/>
              </a:rPr>
              <a:t>, Sol Bermejo </a:t>
            </a:r>
            <a:r>
              <a:rPr lang="en-IN" sz="800" dirty="0" err="1">
                <a:solidFill>
                  <a:schemeClr val="bg2">
                    <a:lumMod val="75000"/>
                  </a:schemeClr>
                </a:solidFill>
                <a:latin typeface="Avenir Book" panose="02000503020000020003" pitchFamily="2" charset="0"/>
              </a:rPr>
              <a:t>Mitjans</a:t>
            </a:r>
            <a:r>
              <a:rPr lang="en-IN" sz="800" dirty="0">
                <a:solidFill>
                  <a:schemeClr val="bg2">
                    <a:lumMod val="75000"/>
                  </a:schemeClr>
                </a:solidFill>
                <a:latin typeface="Avenir Book" panose="02000503020000020003" pitchFamily="2" charset="0"/>
              </a:rPr>
              <a:t> &amp;amp; Jules Pretty (2020), Towards redesign at scale through zero budget natural farming in Andhra Pradesh, India, International Journal of Agricultural Sustainability</a:t>
            </a:r>
          </a:p>
          <a:p>
            <a:r>
              <a:rPr lang="en-IN" sz="800" dirty="0">
                <a:solidFill>
                  <a:schemeClr val="bg2">
                    <a:lumMod val="75000"/>
                  </a:schemeClr>
                </a:solidFill>
                <a:latin typeface="Avenir Book" panose="02000503020000020003" pitchFamily="2" charset="0"/>
              </a:rPr>
              <a:t>3. Andhra Pradesh ‘Zero-Budget’ Natural Farming Vision 2024: A Systemwide Transformation, 2019, </a:t>
            </a:r>
            <a:r>
              <a:rPr lang="en-IN" sz="800" dirty="0" err="1">
                <a:solidFill>
                  <a:schemeClr val="bg2">
                    <a:lumMod val="75000"/>
                  </a:schemeClr>
                </a:solidFill>
                <a:latin typeface="Avenir Book" panose="02000503020000020003" pitchFamily="2" charset="0"/>
              </a:rPr>
              <a:t>RySS</a:t>
            </a:r>
            <a:endParaRPr lang="en-IN" sz="800" dirty="0">
              <a:solidFill>
                <a:schemeClr val="bg2">
                  <a:lumMod val="75000"/>
                </a:schemeClr>
              </a:solidFill>
              <a:latin typeface="Avenir Book" panose="02000503020000020003" pitchFamily="2" charset="0"/>
            </a:endParaRPr>
          </a:p>
          <a:p>
            <a:r>
              <a:rPr lang="en-IN" sz="800" dirty="0">
                <a:solidFill>
                  <a:schemeClr val="bg2">
                    <a:lumMod val="75000"/>
                  </a:schemeClr>
                </a:solidFill>
                <a:latin typeface="Avenir Book" panose="02000503020000020003" pitchFamily="2" charset="0"/>
              </a:rPr>
              <a:t>4. Impact Assessment of APCNF Consolidated 2019-20 Report, </a:t>
            </a:r>
            <a:r>
              <a:rPr lang="en-IN" sz="800" dirty="0" err="1">
                <a:solidFill>
                  <a:schemeClr val="bg2">
                    <a:lumMod val="75000"/>
                  </a:schemeClr>
                </a:solidFill>
                <a:latin typeface="Avenir Book" panose="02000503020000020003" pitchFamily="2" charset="0"/>
              </a:rPr>
              <a:t>RySS</a:t>
            </a:r>
            <a:endParaRPr lang="en-IN" sz="800" dirty="0">
              <a:solidFill>
                <a:schemeClr val="bg2">
                  <a:lumMod val="75000"/>
                </a:schemeClr>
              </a:solidFill>
              <a:latin typeface="Avenir Book" panose="02000503020000020003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5B4028-2D6E-44CD-8FE1-98BDEBFD4064}"/>
              </a:ext>
            </a:extLst>
          </p:cNvPr>
          <p:cNvSpPr txBox="1"/>
          <p:nvPr/>
        </p:nvSpPr>
        <p:spPr>
          <a:xfrm>
            <a:off x="467833" y="3429000"/>
            <a:ext cx="43593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800" dirty="0">
                <a:latin typeface="Avenir Book" panose="02000503020000020003"/>
              </a:rPr>
              <a:t>Source: IDSAP Field Survey 2019-20</a:t>
            </a:r>
            <a:r>
              <a:rPr lang="en-IN" sz="800" baseline="30000" dirty="0">
                <a:latin typeface="Avenir Book" panose="02000503020000020003"/>
              </a:rPr>
              <a:t>4</a:t>
            </a:r>
            <a:r>
              <a:rPr lang="en-IN" sz="800" dirty="0">
                <a:latin typeface="Avenir Book" panose="02000503020000020003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543130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768;p8">
            <a:extLst>
              <a:ext uri="{FF2B5EF4-FFF2-40B4-BE49-F238E27FC236}">
                <a16:creationId xmlns:a16="http://schemas.microsoft.com/office/drawing/2014/main" id="{42A9F7F9-F164-A24C-A9E9-1FF5915E78E5}"/>
              </a:ext>
            </a:extLst>
          </p:cNvPr>
          <p:cNvSpPr/>
          <p:nvPr/>
        </p:nvSpPr>
        <p:spPr>
          <a:xfrm>
            <a:off x="150472" y="196487"/>
            <a:ext cx="9909044" cy="446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defTabSz="1219170">
              <a:buClr>
                <a:srgbClr val="000000"/>
              </a:buClr>
              <a:buSzPts val="3000"/>
              <a:defRPr/>
            </a:pPr>
            <a:r>
              <a:rPr lang="en-US" sz="2800" b="1" kern="0" dirty="0">
                <a:solidFill>
                  <a:srgbClr val="1F5B5E"/>
                </a:solidFill>
                <a:latin typeface="Avenir"/>
                <a:ea typeface="Avenir"/>
                <a:cs typeface="Avenir"/>
                <a:sym typeface="Avenir"/>
              </a:rPr>
              <a:t>GDP of the Poor: The Invisible GDP of Ecosystem Services</a:t>
            </a:r>
            <a:endParaRPr lang="en-US" sz="2100" b="1" kern="0" dirty="0">
              <a:solidFill>
                <a:srgbClr val="1F5B5E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9B6D435E-C05B-186D-CF72-2673C8A2F5DF}"/>
              </a:ext>
            </a:extLst>
          </p:cNvPr>
          <p:cNvSpPr txBox="1">
            <a:spLocks noChangeArrowheads="1"/>
          </p:cNvSpPr>
          <p:nvPr/>
        </p:nvSpPr>
        <p:spPr bwMode="auto">
          <a:xfrm rot="18966127">
            <a:off x="5605463" y="5066299"/>
            <a:ext cx="12239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latinLnBrk="1" hangingPunct="1">
              <a:spcBef>
                <a:spcPct val="50000"/>
              </a:spcBef>
              <a:buFontTx/>
              <a:buNone/>
            </a:pPr>
            <a:endParaRPr lang="de-DE" altLang="en-US" sz="1600">
              <a:latin typeface="Avenir Book" panose="02000503020000020003" pitchFamily="2" charset="0"/>
            </a:endParaRPr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9A539689-D037-4C08-E527-671D14D741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553" y="6432276"/>
            <a:ext cx="1176276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r>
              <a:rPr lang="en-US" altLang="en-US" sz="800" dirty="0">
                <a:solidFill>
                  <a:schemeClr val="bg2">
                    <a:lumMod val="75000"/>
                  </a:schemeClr>
                </a:solidFill>
                <a:latin typeface="Avenir Book" panose="02000503020000020003" pitchFamily="2" charset="0"/>
              </a:rPr>
              <a:t>Source: </a:t>
            </a:r>
            <a:r>
              <a:rPr lang="en-US" altLang="en-US" sz="800" dirty="0" err="1">
                <a:solidFill>
                  <a:schemeClr val="bg2">
                    <a:lumMod val="75000"/>
                  </a:schemeClr>
                </a:solidFill>
                <a:latin typeface="Avenir Book" panose="02000503020000020003" pitchFamily="2" charset="0"/>
              </a:rPr>
              <a:t>Gundimeda</a:t>
            </a:r>
            <a:r>
              <a:rPr lang="en-US" altLang="en-US" sz="800" dirty="0">
                <a:solidFill>
                  <a:schemeClr val="bg2">
                    <a:lumMod val="75000"/>
                  </a:schemeClr>
                </a:solidFill>
                <a:latin typeface="Avenir Book" panose="02000503020000020003" pitchFamily="2" charset="0"/>
              </a:rPr>
              <a:t> &amp; Sukhdev, Ch.3,  The Economics of Ecosystems and Biodiversity (TEEB) for National and International Policy Makers (2009)</a:t>
            </a:r>
            <a:endParaRPr lang="de-DE" altLang="en-US" sz="800" dirty="0">
              <a:solidFill>
                <a:schemeClr val="bg2">
                  <a:lumMod val="75000"/>
                </a:schemeClr>
              </a:solidFill>
              <a:latin typeface="Avenir Book" panose="02000503020000020003" pitchFamily="2" charset="0"/>
            </a:endParaRPr>
          </a:p>
        </p:txBody>
      </p:sp>
      <p:sp>
        <p:nvSpPr>
          <p:cNvPr id="9" name="Line 23">
            <a:extLst>
              <a:ext uri="{FF2B5EF4-FFF2-40B4-BE49-F238E27FC236}">
                <a16:creationId xmlns:a16="http://schemas.microsoft.com/office/drawing/2014/main" id="{6B0510DA-C578-4A86-EACE-E2B4D39FF2E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641654" y="1247383"/>
            <a:ext cx="1" cy="4493016"/>
          </a:xfrm>
          <a:prstGeom prst="line">
            <a:avLst/>
          </a:prstGeom>
          <a:noFill/>
          <a:ln w="9525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400">
              <a:latin typeface="Avenir Book" panose="02000503020000020003" pitchFamily="2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7F2CA8F-26CB-C008-F0FD-8B8FAA0543E0}"/>
              </a:ext>
            </a:extLst>
          </p:cNvPr>
          <p:cNvGrpSpPr>
            <a:grpSpLocks/>
          </p:cNvGrpSpPr>
          <p:nvPr/>
        </p:nvGrpSpPr>
        <p:grpSpPr bwMode="auto">
          <a:xfrm>
            <a:off x="3918821" y="1238785"/>
            <a:ext cx="6834143" cy="429411"/>
            <a:chOff x="3131577" y="1770621"/>
            <a:chExt cx="5259015" cy="289068"/>
          </a:xfrm>
        </p:grpSpPr>
        <p:sp>
          <p:nvSpPr>
            <p:cNvPr id="11" name="Rectangle 4">
              <a:extLst>
                <a:ext uri="{FF2B5EF4-FFF2-40B4-BE49-F238E27FC236}">
                  <a16:creationId xmlns:a16="http://schemas.microsoft.com/office/drawing/2014/main" id="{5141CBD9-0EC7-CA80-1236-82209A09E0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1577" y="1770621"/>
              <a:ext cx="1439863" cy="269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latin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 b="1" dirty="0">
                  <a:solidFill>
                    <a:srgbClr val="1F5B5E"/>
                  </a:solidFill>
                  <a:latin typeface="Avenir Book" panose="02000503020000020003" pitchFamily="2" charset="0"/>
                </a:rPr>
                <a:t>Indonesia</a:t>
              </a:r>
            </a:p>
          </p:txBody>
        </p:sp>
        <p:sp>
          <p:nvSpPr>
            <p:cNvPr id="12" name="Rectangle 4">
              <a:extLst>
                <a:ext uri="{FF2B5EF4-FFF2-40B4-BE49-F238E27FC236}">
                  <a16:creationId xmlns:a16="http://schemas.microsoft.com/office/drawing/2014/main" id="{64582696-71BE-BB34-36D2-898F5463B8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7971" y="1790345"/>
              <a:ext cx="811212" cy="269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latin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 b="1" dirty="0">
                  <a:solidFill>
                    <a:srgbClr val="1F5B5E"/>
                  </a:solidFill>
                  <a:latin typeface="Avenir Book" panose="02000503020000020003" pitchFamily="2" charset="0"/>
                </a:rPr>
                <a:t>India</a:t>
              </a:r>
            </a:p>
          </p:txBody>
        </p:sp>
        <p:sp>
          <p:nvSpPr>
            <p:cNvPr id="13" name="Rectangle 4">
              <a:extLst>
                <a:ext uri="{FF2B5EF4-FFF2-40B4-BE49-F238E27FC236}">
                  <a16:creationId xmlns:a16="http://schemas.microsoft.com/office/drawing/2014/main" id="{8580CA6B-4BCA-752A-2B55-6F3E6C0BA3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11092" y="1783335"/>
              <a:ext cx="1079500" cy="269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latin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 b="1" dirty="0">
                  <a:solidFill>
                    <a:srgbClr val="1F5B5E"/>
                  </a:solidFill>
                  <a:latin typeface="Avenir Book" panose="02000503020000020003" pitchFamily="2" charset="0"/>
                </a:rPr>
                <a:t>Brazil</a:t>
              </a:r>
            </a:p>
          </p:txBody>
        </p:sp>
      </p:grp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F56C635F-CFA6-F8B7-4243-9657AC306CA9}"/>
              </a:ext>
            </a:extLst>
          </p:cNvPr>
          <p:cNvGraphicFramePr/>
          <p:nvPr/>
        </p:nvGraphicFramePr>
        <p:xfrm>
          <a:off x="3752313" y="4452687"/>
          <a:ext cx="2714897" cy="1626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39886FE1-4305-949B-8877-DAFCD9CE235E}"/>
              </a:ext>
            </a:extLst>
          </p:cNvPr>
          <p:cNvGraphicFramePr/>
          <p:nvPr/>
        </p:nvGraphicFramePr>
        <p:xfrm>
          <a:off x="6026153" y="4239955"/>
          <a:ext cx="2778820" cy="2270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EE6BFE77-FBA5-2F48-FB87-3258385E3EEF}"/>
              </a:ext>
            </a:extLst>
          </p:cNvPr>
          <p:cNvGraphicFramePr/>
          <p:nvPr/>
        </p:nvGraphicFramePr>
        <p:xfrm>
          <a:off x="8741050" y="4530723"/>
          <a:ext cx="2854708" cy="2153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" name="TextBox 27">
            <a:extLst>
              <a:ext uri="{FF2B5EF4-FFF2-40B4-BE49-F238E27FC236}">
                <a16:creationId xmlns:a16="http://schemas.microsoft.com/office/drawing/2014/main" id="{C2EE882D-2694-D5C7-AB27-437D6199BA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1071" y="3733193"/>
            <a:ext cx="1828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>
                <a:latin typeface="Avenir Book" panose="02000503020000020003" pitchFamily="2" charset="0"/>
              </a:rPr>
              <a:t>     99 million</a:t>
            </a:r>
          </a:p>
        </p:txBody>
      </p:sp>
      <p:sp>
        <p:nvSpPr>
          <p:cNvPr id="18" name="TextBox 28">
            <a:extLst>
              <a:ext uri="{FF2B5EF4-FFF2-40B4-BE49-F238E27FC236}">
                <a16:creationId xmlns:a16="http://schemas.microsoft.com/office/drawing/2014/main" id="{4967AA4C-61D1-B9B0-1BA2-D055532C7A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9433" y="3729016"/>
            <a:ext cx="22018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>
                <a:latin typeface="Avenir Book" panose="02000503020000020003" pitchFamily="2" charset="0"/>
              </a:rPr>
              <a:t>   352 million</a:t>
            </a:r>
          </a:p>
        </p:txBody>
      </p:sp>
      <p:sp>
        <p:nvSpPr>
          <p:cNvPr id="20" name="TextBox 29">
            <a:extLst>
              <a:ext uri="{FF2B5EF4-FFF2-40B4-BE49-F238E27FC236}">
                <a16:creationId xmlns:a16="http://schemas.microsoft.com/office/drawing/2014/main" id="{28D3427D-CADF-D083-0030-31AB147103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91019" y="3729017"/>
            <a:ext cx="20732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Avenir Book" panose="02000503020000020003" pitchFamily="2" charset="0"/>
              </a:rPr>
              <a:t>     20 million</a:t>
            </a:r>
          </a:p>
        </p:txBody>
      </p:sp>
      <p:sp>
        <p:nvSpPr>
          <p:cNvPr id="21" name="TextBox 32">
            <a:extLst>
              <a:ext uri="{FF2B5EF4-FFF2-40B4-BE49-F238E27FC236}">
                <a16:creationId xmlns:a16="http://schemas.microsoft.com/office/drawing/2014/main" id="{65AF2699-AB83-B953-9088-53992ACD20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553" y="3536652"/>
            <a:ext cx="32766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>
                <a:solidFill>
                  <a:srgbClr val="1F5B5E"/>
                </a:solidFill>
                <a:latin typeface="Avenir Book" panose="02000503020000020003" pitchFamily="2" charset="0"/>
              </a:rPr>
              <a:t>“Ecosystem services         </a:t>
            </a:r>
          </a:p>
          <a:p>
            <a:pPr eaLnBrk="1" latin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>
                <a:solidFill>
                  <a:srgbClr val="1F5B5E"/>
                </a:solidFill>
                <a:latin typeface="Avenir Book" panose="02000503020000020003" pitchFamily="2" charset="0"/>
              </a:rPr>
              <a:t>dependent” population </a:t>
            </a:r>
          </a:p>
          <a:p>
            <a:pPr eaLnBrk="1" latinLnBrk="1" hangingPunct="1"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1F5B5E"/>
              </a:solidFill>
              <a:latin typeface="Avenir Book" panose="02000503020000020003" pitchFamily="2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735C372-B8B3-9F87-7483-DC4E0E126EAD}"/>
              </a:ext>
            </a:extLst>
          </p:cNvPr>
          <p:cNvGrpSpPr>
            <a:grpSpLocks/>
          </p:cNvGrpSpPr>
          <p:nvPr/>
        </p:nvGrpSpPr>
        <p:grpSpPr bwMode="auto">
          <a:xfrm>
            <a:off x="6678689" y="5920903"/>
            <a:ext cx="3673475" cy="338554"/>
            <a:chOff x="5291138" y="6288088"/>
            <a:chExt cx="3673475" cy="338553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EB468F4D-C67B-B70B-A5EB-2EC919414B16}"/>
                </a:ext>
              </a:extLst>
            </p:cNvPr>
            <p:cNvSpPr/>
            <p:nvPr/>
          </p:nvSpPr>
          <p:spPr>
            <a:xfrm>
              <a:off x="5291138" y="6364288"/>
              <a:ext cx="198437" cy="228599"/>
            </a:xfrm>
            <a:prstGeom prst="ellipse">
              <a:avLst/>
            </a:prstGeom>
            <a:solidFill>
              <a:srgbClr val="3D91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de-DE" sz="1400">
                <a:solidFill>
                  <a:srgbClr val="FFFFFF"/>
                </a:solidFill>
                <a:latin typeface="Avenir Book" panose="02000503020000020003" pitchFamily="2" charset="0"/>
                <a:ea typeface="Gulim" pitchFamily="34" charset="-127"/>
              </a:endParaRPr>
            </a:p>
          </p:txBody>
        </p:sp>
        <p:sp>
          <p:nvSpPr>
            <p:cNvPr id="24" name="TextBox 24">
              <a:extLst>
                <a:ext uri="{FF2B5EF4-FFF2-40B4-BE49-F238E27FC236}">
                  <a16:creationId xmlns:a16="http://schemas.microsoft.com/office/drawing/2014/main" id="{9803D4B8-5763-1FFD-654D-E575AC5B56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86425" y="6288088"/>
              <a:ext cx="3278188" cy="338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latin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dirty="0">
                  <a:latin typeface="Avenir Book" panose="02000503020000020003" pitchFamily="2" charset="0"/>
                </a:rPr>
                <a:t>Ecosystem services</a:t>
              </a:r>
            </a:p>
          </p:txBody>
        </p:sp>
      </p:grpSp>
      <p:sp>
        <p:nvSpPr>
          <p:cNvPr id="25" name="TextBox 32">
            <a:extLst>
              <a:ext uri="{FF2B5EF4-FFF2-40B4-BE49-F238E27FC236}">
                <a16:creationId xmlns:a16="http://schemas.microsoft.com/office/drawing/2014/main" id="{4E7D799A-5B3A-762C-4A82-F0738F0034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553" y="4857476"/>
            <a:ext cx="369028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>
                <a:solidFill>
                  <a:srgbClr val="1F5B5E"/>
                </a:solidFill>
                <a:latin typeface="Avenir Book" panose="02000503020000020003" pitchFamily="2" charset="0"/>
              </a:rPr>
              <a:t>Ecosystem services as a % of  </a:t>
            </a:r>
          </a:p>
          <a:p>
            <a:pPr eaLnBrk="1" latin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>
                <a:solidFill>
                  <a:srgbClr val="1F5B5E"/>
                </a:solidFill>
                <a:latin typeface="Avenir Book" panose="02000503020000020003" pitchFamily="2" charset="0"/>
              </a:rPr>
              <a:t>rural household incomes</a:t>
            </a:r>
          </a:p>
        </p:txBody>
      </p:sp>
      <p:sp>
        <p:nvSpPr>
          <p:cNvPr id="26" name="TextBox 32">
            <a:extLst>
              <a:ext uri="{FF2B5EF4-FFF2-40B4-BE49-F238E27FC236}">
                <a16:creationId xmlns:a16="http://schemas.microsoft.com/office/drawing/2014/main" id="{868459EA-5234-5E47-A562-F3816915E3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553" y="2143051"/>
            <a:ext cx="369028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>
                <a:solidFill>
                  <a:srgbClr val="1F5B5E"/>
                </a:solidFill>
                <a:latin typeface="Avenir Book" panose="02000503020000020003" pitchFamily="2" charset="0"/>
              </a:rPr>
              <a:t>Agriculture, Forestry, Fisheries as a %  of conventional GDP</a:t>
            </a:r>
          </a:p>
        </p:txBody>
      </p:sp>
      <p:graphicFrame>
        <p:nvGraphicFramePr>
          <p:cNvPr id="27" name="Chart 26">
            <a:extLst>
              <a:ext uri="{FF2B5EF4-FFF2-40B4-BE49-F238E27FC236}">
                <a16:creationId xmlns:a16="http://schemas.microsoft.com/office/drawing/2014/main" id="{A2A916A2-3142-8215-2A70-7D57E2AFA2AC}"/>
              </a:ext>
            </a:extLst>
          </p:cNvPr>
          <p:cNvGraphicFramePr/>
          <p:nvPr/>
        </p:nvGraphicFramePr>
        <p:xfrm>
          <a:off x="4248759" y="1717286"/>
          <a:ext cx="2786784" cy="16745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8" name="Chart 27">
            <a:extLst>
              <a:ext uri="{FF2B5EF4-FFF2-40B4-BE49-F238E27FC236}">
                <a16:creationId xmlns:a16="http://schemas.microsoft.com/office/drawing/2014/main" id="{6DC9EBD0-51E8-9428-5789-3A251B3D94F6}"/>
              </a:ext>
            </a:extLst>
          </p:cNvPr>
          <p:cNvGraphicFramePr/>
          <p:nvPr/>
        </p:nvGraphicFramePr>
        <p:xfrm>
          <a:off x="6666792" y="1884719"/>
          <a:ext cx="3171605" cy="17416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9" name="Chart 28">
            <a:extLst>
              <a:ext uri="{FF2B5EF4-FFF2-40B4-BE49-F238E27FC236}">
                <a16:creationId xmlns:a16="http://schemas.microsoft.com/office/drawing/2014/main" id="{D91A9077-780A-F1E3-3F8C-A7BB987D03A7}"/>
              </a:ext>
            </a:extLst>
          </p:cNvPr>
          <p:cNvGraphicFramePr/>
          <p:nvPr/>
        </p:nvGraphicFramePr>
        <p:xfrm>
          <a:off x="8845723" y="1772269"/>
          <a:ext cx="2688728" cy="1766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0" name="Line 23">
            <a:extLst>
              <a:ext uri="{FF2B5EF4-FFF2-40B4-BE49-F238E27FC236}">
                <a16:creationId xmlns:a16="http://schemas.microsoft.com/office/drawing/2014/main" id="{B55FC13E-A7EE-E081-9E0A-32403BE874E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241213" y="1247383"/>
            <a:ext cx="1" cy="4493016"/>
          </a:xfrm>
          <a:prstGeom prst="line">
            <a:avLst/>
          </a:prstGeom>
          <a:noFill/>
          <a:ln w="9525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400">
              <a:latin typeface="Avenir Book" panose="02000503020000020003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BADFB05-BF26-24EF-CF20-E339A56D7A8A}"/>
              </a:ext>
            </a:extLst>
          </p:cNvPr>
          <p:cNvSpPr txBox="1"/>
          <p:nvPr/>
        </p:nvSpPr>
        <p:spPr>
          <a:xfrm>
            <a:off x="1325209" y="1256224"/>
            <a:ext cx="163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>
                <a:solidFill>
                  <a:srgbClr val="1F5B5E"/>
                </a:solidFill>
                <a:latin typeface="Avenir Book" panose="02000503020000020003" pitchFamily="2" charset="0"/>
              </a:rPr>
              <a:t>In 2009</a:t>
            </a:r>
          </a:p>
        </p:txBody>
      </p:sp>
    </p:spTree>
    <p:extLst>
      <p:ext uri="{BB962C8B-B14F-4D97-AF65-F5344CB8AC3E}">
        <p14:creationId xmlns:p14="http://schemas.microsoft.com/office/powerpoint/2010/main" val="391412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" grpId="0"/>
      <p:bldP spid="18" grpId="0"/>
      <p:bldP spid="20" grpId="0"/>
      <p:bldP spid="21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768;p8">
            <a:extLst>
              <a:ext uri="{FF2B5EF4-FFF2-40B4-BE49-F238E27FC236}">
                <a16:creationId xmlns:a16="http://schemas.microsoft.com/office/drawing/2014/main" id="{42A9F7F9-F164-A24C-A9E9-1FF5915E78E5}"/>
              </a:ext>
            </a:extLst>
          </p:cNvPr>
          <p:cNvSpPr/>
          <p:nvPr/>
        </p:nvSpPr>
        <p:spPr>
          <a:xfrm>
            <a:off x="150472" y="196487"/>
            <a:ext cx="9909044" cy="446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defTabSz="1219170">
              <a:buClr>
                <a:srgbClr val="000000"/>
              </a:buClr>
              <a:buSzPts val="3000"/>
              <a:defRPr/>
            </a:pPr>
            <a:r>
              <a:rPr lang="en-US" sz="2800" b="1" kern="0" dirty="0">
                <a:solidFill>
                  <a:srgbClr val="1F5B5E"/>
                </a:solidFill>
                <a:latin typeface="Avenir"/>
                <a:ea typeface="Avenir"/>
                <a:cs typeface="Avenir"/>
                <a:sym typeface="Avenir"/>
              </a:rPr>
              <a:t>Sustainable Energy Transition for a Sustainable Future</a:t>
            </a:r>
            <a:endParaRPr lang="en-US" sz="2100" b="1" kern="0" dirty="0">
              <a:solidFill>
                <a:srgbClr val="1F5B5E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1AA6A66-15E3-94E1-48BB-77A59FC0E6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524719" y="1549049"/>
            <a:ext cx="6188598" cy="515716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538E6C0-EE3C-DC7C-5FCF-61F36E4EEC75}"/>
              </a:ext>
            </a:extLst>
          </p:cNvPr>
          <p:cNvSpPr txBox="1"/>
          <p:nvPr/>
        </p:nvSpPr>
        <p:spPr>
          <a:xfrm>
            <a:off x="150472" y="6390811"/>
            <a:ext cx="116209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800" dirty="0">
                <a:solidFill>
                  <a:schemeClr val="bg2">
                    <a:lumMod val="75000"/>
                  </a:schemeClr>
                </a:solidFill>
                <a:latin typeface="Avenir Book" panose="02000503020000020003" pitchFamily="2" charset="0"/>
              </a:rPr>
              <a:t>Sources:</a:t>
            </a:r>
          </a:p>
          <a:p>
            <a:r>
              <a:rPr lang="en-US" sz="800" dirty="0">
                <a:solidFill>
                  <a:schemeClr val="bg2">
                    <a:lumMod val="75000"/>
                  </a:schemeClr>
                </a:solidFill>
                <a:latin typeface="Avenir Book" panose="02000503020000020003" pitchFamily="2" charset="0"/>
              </a:rPr>
              <a:t>IEA, </a:t>
            </a:r>
            <a:r>
              <a:rPr lang="en-US" sz="800" dirty="0">
                <a:solidFill>
                  <a:schemeClr val="bg2">
                    <a:lumMod val="75000"/>
                  </a:schemeClr>
                </a:solidFill>
                <a:latin typeface="Avenir Book" panose="02000503020000020003" pitchFamily="2" charset="0"/>
                <a:hlinkClick r:id="rId4"/>
              </a:rPr>
              <a:t>India’s market size and global share in clean energy technologies</a:t>
            </a:r>
            <a:r>
              <a:rPr lang="en-US" sz="800" dirty="0">
                <a:solidFill>
                  <a:schemeClr val="bg2">
                    <a:lumMod val="75000"/>
                  </a:schemeClr>
                </a:solidFill>
                <a:latin typeface="Avenir Book" panose="02000503020000020003" pitchFamily="2" charset="0"/>
              </a:rPr>
              <a:t>, 2019 and in the Stated Policies Scenario, 2040, IEA, Paris</a:t>
            </a:r>
            <a:endParaRPr lang="en-IN" sz="800" dirty="0">
              <a:solidFill>
                <a:schemeClr val="bg2">
                  <a:lumMod val="75000"/>
                </a:schemeClr>
              </a:solidFill>
              <a:latin typeface="Avenir Book" panose="02000503020000020003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5CC0168-E0A4-1995-00F3-DBEC8895C730}"/>
              </a:ext>
            </a:extLst>
          </p:cNvPr>
          <p:cNvSpPr/>
          <p:nvPr/>
        </p:nvSpPr>
        <p:spPr>
          <a:xfrm>
            <a:off x="420546" y="1000298"/>
            <a:ext cx="63859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chemeClr val="tx2">
                    <a:lumMod val="10000"/>
                  </a:schemeClr>
                </a:solidFill>
                <a:latin typeface="Avenir Book" panose="02000503020000020003" pitchFamily="2" charset="0"/>
              </a:rPr>
              <a:t>India’s market size and global share in energy technologies in 2019 </a:t>
            </a:r>
          </a:p>
          <a:p>
            <a:pPr algn="ctr"/>
            <a:r>
              <a:rPr lang="en-US" sz="1400" b="1" dirty="0">
                <a:solidFill>
                  <a:schemeClr val="tx2">
                    <a:lumMod val="10000"/>
                  </a:schemeClr>
                </a:solidFill>
                <a:latin typeface="Avenir Book" panose="02000503020000020003" pitchFamily="2" charset="0"/>
              </a:rPr>
              <a:t>AND stated policies scenario in 2040</a:t>
            </a:r>
            <a:endParaRPr lang="en-IN" sz="14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728775F-489C-6EEC-20FD-AE2D8DB76BF3}"/>
              </a:ext>
            </a:extLst>
          </p:cNvPr>
          <p:cNvSpPr/>
          <p:nvPr/>
        </p:nvSpPr>
        <p:spPr>
          <a:xfrm>
            <a:off x="7986531" y="1735258"/>
            <a:ext cx="3680750" cy="3376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600" b="1" dirty="0">
                <a:solidFill>
                  <a:schemeClr val="tx2">
                    <a:lumMod val="10000"/>
                  </a:schemeClr>
                </a:solidFill>
                <a:latin typeface="Avenir Book" panose="02000503020000020003"/>
              </a:rPr>
              <a:t>India’s 80% of demand still being met by coal, oil and solid biomass</a:t>
            </a:r>
            <a:r>
              <a:rPr lang="en-US" sz="1600" b="1" baseline="30000" dirty="0">
                <a:solidFill>
                  <a:schemeClr val="tx2">
                    <a:lumMod val="10000"/>
                  </a:schemeClr>
                </a:solidFill>
                <a:latin typeface="Avenir Book" panose="02000503020000020003"/>
              </a:rPr>
              <a:t>*</a:t>
            </a:r>
            <a:endParaRPr lang="en-US" sz="1600" b="1" dirty="0">
              <a:solidFill>
                <a:schemeClr val="tx2">
                  <a:lumMod val="10000"/>
                </a:schemeClr>
              </a:solidFill>
              <a:latin typeface="Avenir Book" panose="02000503020000020003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endParaRPr lang="en-US" sz="1600" b="1" dirty="0">
              <a:solidFill>
                <a:schemeClr val="tx2">
                  <a:lumMod val="10000"/>
                </a:schemeClr>
              </a:solidFill>
              <a:latin typeface="Avenir Book" panose="02000503020000020003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600" b="1" dirty="0">
                <a:solidFill>
                  <a:schemeClr val="tx2">
                    <a:lumMod val="10000"/>
                  </a:schemeClr>
                </a:solidFill>
                <a:latin typeface="Avenir Book" panose="02000503020000020003"/>
              </a:rPr>
              <a:t>On a per capita basis, India’s energy use and emissions are less than half the world average</a:t>
            </a:r>
            <a:r>
              <a:rPr lang="en-US" sz="1600" b="1" baseline="30000" dirty="0">
                <a:solidFill>
                  <a:schemeClr val="tx2">
                    <a:lumMod val="10000"/>
                  </a:schemeClr>
                </a:solidFill>
                <a:latin typeface="Avenir Book" panose="02000503020000020003"/>
              </a:rPr>
              <a:t>*</a:t>
            </a:r>
            <a:endParaRPr lang="en-US" sz="1600" b="1" dirty="0">
              <a:solidFill>
                <a:schemeClr val="tx2">
                  <a:lumMod val="10000"/>
                </a:schemeClr>
              </a:solidFill>
              <a:latin typeface="Avenir Book" panose="02000503020000020003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endParaRPr lang="en-US" sz="1600" b="1" dirty="0">
              <a:solidFill>
                <a:schemeClr val="tx2">
                  <a:lumMod val="10000"/>
                </a:schemeClr>
              </a:solidFill>
              <a:latin typeface="Avenir Book" panose="02000503020000020003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600" b="1" dirty="0">
                <a:solidFill>
                  <a:schemeClr val="tx2">
                    <a:lumMod val="10000"/>
                  </a:schemeClr>
                </a:solidFill>
                <a:latin typeface="Avenir Book" panose="02000503020000020003"/>
              </a:rPr>
              <a:t>India aims of quadrupling renewable electricity capacity by 2030</a:t>
            </a:r>
            <a:r>
              <a:rPr lang="en-US" sz="1600" b="1" baseline="30000" dirty="0">
                <a:solidFill>
                  <a:schemeClr val="tx2">
                    <a:lumMod val="10000"/>
                  </a:schemeClr>
                </a:solidFill>
                <a:latin typeface="Avenir Book" panose="02000503020000020003"/>
              </a:rPr>
              <a:t>*</a:t>
            </a:r>
            <a:endParaRPr lang="en-US" sz="1600" b="1" dirty="0">
              <a:solidFill>
                <a:schemeClr val="tx2">
                  <a:lumMod val="10000"/>
                </a:schemeClr>
              </a:solidFill>
              <a:latin typeface="Avenir Book" panose="02000503020000020003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383888-C280-4B40-A4E7-F3E82AA7076E}"/>
              </a:ext>
            </a:extLst>
          </p:cNvPr>
          <p:cNvSpPr txBox="1"/>
          <p:nvPr/>
        </p:nvSpPr>
        <p:spPr>
          <a:xfrm>
            <a:off x="7986531" y="6262577"/>
            <a:ext cx="2986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800" dirty="0">
                <a:solidFill>
                  <a:schemeClr val="bg2">
                    <a:lumMod val="75000"/>
                  </a:schemeClr>
                </a:solidFill>
                <a:latin typeface="Avenir Book" panose="02000503020000020003"/>
              </a:rPr>
              <a:t>Sources: </a:t>
            </a:r>
          </a:p>
          <a:p>
            <a:r>
              <a:rPr lang="en-IN" sz="800" dirty="0">
                <a:solidFill>
                  <a:schemeClr val="bg2">
                    <a:lumMod val="75000"/>
                  </a:schemeClr>
                </a:solidFill>
                <a:latin typeface="Avenir Book" panose="02000503020000020003"/>
              </a:rPr>
              <a:t>* India Energy Outlook 2021, IEA </a:t>
            </a:r>
          </a:p>
          <a:p>
            <a:r>
              <a:rPr lang="en-US" sz="800" dirty="0">
                <a:latin typeface="Avenir Book" panose="02000503020000020003"/>
                <a:hlinkClick r:id="rId5"/>
              </a:rPr>
              <a:t>India Energy Outlook 2021 (windows.net)</a:t>
            </a:r>
            <a:endParaRPr lang="en-IN" sz="800" dirty="0">
              <a:latin typeface="Avenir Book" panose="02000503020000020003"/>
            </a:endParaRPr>
          </a:p>
        </p:txBody>
      </p:sp>
    </p:spTree>
    <p:extLst>
      <p:ext uri="{BB962C8B-B14F-4D97-AF65-F5344CB8AC3E}">
        <p14:creationId xmlns:p14="http://schemas.microsoft.com/office/powerpoint/2010/main" val="35424862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ree, plant&#10;&#10;Description automatically generated">
            <a:extLst>
              <a:ext uri="{FF2B5EF4-FFF2-40B4-BE49-F238E27FC236}">
                <a16:creationId xmlns:a16="http://schemas.microsoft.com/office/drawing/2014/main" id="{D2077419-56B7-47AB-ADCB-80CD5FAA82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8" t="62" r="18944" b="-62"/>
          <a:stretch/>
        </p:blipFill>
        <p:spPr>
          <a:xfrm>
            <a:off x="-1" y="1"/>
            <a:ext cx="6096001" cy="68622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13D46DF-D9D7-49CC-B866-A12511786576}"/>
              </a:ext>
            </a:extLst>
          </p:cNvPr>
          <p:cNvSpPr txBox="1"/>
          <p:nvPr/>
        </p:nvSpPr>
        <p:spPr>
          <a:xfrm>
            <a:off x="6522334" y="3131481"/>
            <a:ext cx="5416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IN" sz="2800" b="1" kern="0" dirty="0">
                <a:solidFill>
                  <a:srgbClr val="1F5B5E"/>
                </a:solidFill>
                <a:latin typeface="Avenir"/>
                <a:cs typeface="Arial"/>
                <a:sym typeface="Arial"/>
              </a:rPr>
              <a:t>Thank You</a:t>
            </a:r>
            <a:endParaRPr lang="en-IN" sz="2000" kern="0" dirty="0">
              <a:solidFill>
                <a:srgbClr val="1F5B5E"/>
              </a:solidFill>
              <a:latin typeface="Avenir"/>
              <a:cs typeface="Arial"/>
              <a:sym typeface="Arial"/>
            </a:endParaRPr>
          </a:p>
        </p:txBody>
      </p:sp>
      <p:sp>
        <p:nvSpPr>
          <p:cNvPr id="6" name="Google Shape;108;p1">
            <a:extLst>
              <a:ext uri="{FF2B5EF4-FFF2-40B4-BE49-F238E27FC236}">
                <a16:creationId xmlns:a16="http://schemas.microsoft.com/office/drawing/2014/main" id="{91473467-7490-5C44-B688-F4637CE95470}"/>
              </a:ext>
            </a:extLst>
          </p:cNvPr>
          <p:cNvSpPr/>
          <p:nvPr/>
        </p:nvSpPr>
        <p:spPr>
          <a:xfrm>
            <a:off x="7667810" y="6180664"/>
            <a:ext cx="3126000" cy="45965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400" dirty="0">
                <a:solidFill>
                  <a:srgbClr val="1F5B5E"/>
                </a:solidFill>
                <a:latin typeface="Avenir Book" panose="02000503020000020003" pitchFamily="2" charset="0"/>
                <a:sym typeface="Avenir"/>
                <a:hlinkClick r:id="rId4"/>
              </a:rPr>
              <a:t>www.gistimpact.com</a:t>
            </a:r>
            <a:endParaRPr lang="en-US" sz="1400" dirty="0">
              <a:solidFill>
                <a:srgbClr val="1F5B5E"/>
              </a:solidFill>
              <a:latin typeface="Avenir Book" panose="02000503020000020003" pitchFamily="2" charset="0"/>
              <a:sym typeface="Avenir"/>
            </a:endParaRPr>
          </a:p>
        </p:txBody>
      </p:sp>
      <p:sp>
        <p:nvSpPr>
          <p:cNvPr id="10" name="Google Shape;972;gca64517aa2_1_393">
            <a:extLst>
              <a:ext uri="{FF2B5EF4-FFF2-40B4-BE49-F238E27FC236}">
                <a16:creationId xmlns:a16="http://schemas.microsoft.com/office/drawing/2014/main" id="{8568A632-A81E-0745-AB1F-4737E1C83B47}"/>
              </a:ext>
            </a:extLst>
          </p:cNvPr>
          <p:cNvSpPr txBox="1"/>
          <p:nvPr/>
        </p:nvSpPr>
        <p:spPr>
          <a:xfrm>
            <a:off x="7667810" y="4332907"/>
            <a:ext cx="3126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rgbClr val="1F5B5E"/>
                </a:solidFill>
                <a:latin typeface="Avenir"/>
                <a:ea typeface="Avenir"/>
                <a:cs typeface="Avenir"/>
                <a:sym typeface="Avenir"/>
              </a:rPr>
              <a:t>Pavan Sukhdev</a:t>
            </a:r>
            <a:endParaRPr sz="1400" dirty="0">
              <a:solidFill>
                <a:srgbClr val="1F5B5E"/>
              </a:solidFill>
              <a:latin typeface="Avenir"/>
              <a:ea typeface="Avenir"/>
              <a:cs typeface="Avenir"/>
              <a:sym typeface="Avenir"/>
            </a:endParaRPr>
          </a:p>
          <a:p>
            <a:pPr algn="ctr">
              <a:lnSpc>
                <a:spcPct val="150000"/>
              </a:lnSpc>
            </a:pPr>
            <a:r>
              <a:rPr lang="en-US" sz="1400" u="sng" dirty="0" err="1">
                <a:solidFill>
                  <a:schemeClr val="accent1"/>
                </a:solidFill>
                <a:latin typeface="Avenir" panose="02000503020000020003"/>
              </a:rPr>
              <a:t>pavan@gistimpact.com</a:t>
            </a:r>
            <a:endParaRPr lang="en-US" sz="1400" u="sng" dirty="0">
              <a:solidFill>
                <a:schemeClr val="accent1"/>
              </a:solidFill>
              <a:latin typeface="Avenir" panose="02000503020000020003"/>
            </a:endParaRPr>
          </a:p>
        </p:txBody>
      </p:sp>
    </p:spTree>
    <p:extLst>
      <p:ext uri="{BB962C8B-B14F-4D97-AF65-F5344CB8AC3E}">
        <p14:creationId xmlns:p14="http://schemas.microsoft.com/office/powerpoint/2010/main" val="4012177434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MSCI theme">
      <a:dk1>
        <a:srgbClr val="011B2B"/>
      </a:dk1>
      <a:lt1>
        <a:srgbClr val="FFFFFF"/>
      </a:lt1>
      <a:dk2>
        <a:srgbClr val="73787C"/>
      </a:dk2>
      <a:lt2>
        <a:srgbClr val="DCE3EC"/>
      </a:lt2>
      <a:accent1>
        <a:srgbClr val="0626A9"/>
      </a:accent1>
      <a:accent2>
        <a:srgbClr val="FFC62D"/>
      </a:accent2>
      <a:accent3>
        <a:srgbClr val="00C4B3"/>
      </a:accent3>
      <a:accent4>
        <a:srgbClr val="E44261"/>
      </a:accent4>
      <a:accent5>
        <a:srgbClr val="149260"/>
      </a:accent5>
      <a:accent6>
        <a:srgbClr val="F08900"/>
      </a:accent6>
      <a:hlink>
        <a:srgbClr val="3751BA"/>
      </a:hlink>
      <a:folHlink>
        <a:srgbClr val="5987D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고려청자">
    <a:dk1>
      <a:sysClr val="windowText" lastClr="000000"/>
    </a:dk1>
    <a:lt1>
      <a:sysClr val="window" lastClr="FFFFFF"/>
    </a:lt1>
    <a:dk2>
      <a:srgbClr val="005466"/>
    </a:dk2>
    <a:lt2>
      <a:srgbClr val="D9F3F4"/>
    </a:lt2>
    <a:accent1>
      <a:srgbClr val="3F949A"/>
    </a:accent1>
    <a:accent2>
      <a:srgbClr val="4764B0"/>
    </a:accent2>
    <a:accent3>
      <a:srgbClr val="4FADD1"/>
    </a:accent3>
    <a:accent4>
      <a:srgbClr val="85B692"/>
    </a:accent4>
    <a:accent5>
      <a:srgbClr val="6B94E2"/>
    </a:accent5>
    <a:accent6>
      <a:srgbClr val="819BAB"/>
    </a:accent6>
    <a:hlink>
      <a:srgbClr val="7C0808"/>
    </a:hlink>
    <a:folHlink>
      <a:srgbClr val="0D356F"/>
    </a:folHlink>
  </a:clrScheme>
  <a:fontScheme name="Office">
    <a:maj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고려청자">
    <a:dk1>
      <a:sysClr val="windowText" lastClr="000000"/>
    </a:dk1>
    <a:lt1>
      <a:sysClr val="window" lastClr="FFFFFF"/>
    </a:lt1>
    <a:dk2>
      <a:srgbClr val="005466"/>
    </a:dk2>
    <a:lt2>
      <a:srgbClr val="D9F3F4"/>
    </a:lt2>
    <a:accent1>
      <a:srgbClr val="3F949A"/>
    </a:accent1>
    <a:accent2>
      <a:srgbClr val="4764B0"/>
    </a:accent2>
    <a:accent3>
      <a:srgbClr val="4FADD1"/>
    </a:accent3>
    <a:accent4>
      <a:srgbClr val="85B692"/>
    </a:accent4>
    <a:accent5>
      <a:srgbClr val="6B94E2"/>
    </a:accent5>
    <a:accent6>
      <a:srgbClr val="819BAB"/>
    </a:accent6>
    <a:hlink>
      <a:srgbClr val="7C0808"/>
    </a:hlink>
    <a:folHlink>
      <a:srgbClr val="0D356F"/>
    </a:folHlink>
  </a:clrScheme>
  <a:fontScheme name="Office">
    <a:maj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고려청자">
    <a:dk1>
      <a:sysClr val="windowText" lastClr="000000"/>
    </a:dk1>
    <a:lt1>
      <a:sysClr val="window" lastClr="FFFFFF"/>
    </a:lt1>
    <a:dk2>
      <a:srgbClr val="005466"/>
    </a:dk2>
    <a:lt2>
      <a:srgbClr val="D9F3F4"/>
    </a:lt2>
    <a:accent1>
      <a:srgbClr val="3F949A"/>
    </a:accent1>
    <a:accent2>
      <a:srgbClr val="4764B0"/>
    </a:accent2>
    <a:accent3>
      <a:srgbClr val="4FADD1"/>
    </a:accent3>
    <a:accent4>
      <a:srgbClr val="85B692"/>
    </a:accent4>
    <a:accent5>
      <a:srgbClr val="6B94E2"/>
    </a:accent5>
    <a:accent6>
      <a:srgbClr val="819BAB"/>
    </a:accent6>
    <a:hlink>
      <a:srgbClr val="7C0808"/>
    </a:hlink>
    <a:folHlink>
      <a:srgbClr val="0D356F"/>
    </a:folHlink>
  </a:clrScheme>
  <a:fontScheme name="Office">
    <a:maj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고려청자">
    <a:dk1>
      <a:sysClr val="windowText" lastClr="000000"/>
    </a:dk1>
    <a:lt1>
      <a:sysClr val="window" lastClr="FFFFFF"/>
    </a:lt1>
    <a:dk2>
      <a:srgbClr val="005466"/>
    </a:dk2>
    <a:lt2>
      <a:srgbClr val="D9F3F4"/>
    </a:lt2>
    <a:accent1>
      <a:srgbClr val="3F949A"/>
    </a:accent1>
    <a:accent2>
      <a:srgbClr val="4764B0"/>
    </a:accent2>
    <a:accent3>
      <a:srgbClr val="4FADD1"/>
    </a:accent3>
    <a:accent4>
      <a:srgbClr val="85B692"/>
    </a:accent4>
    <a:accent5>
      <a:srgbClr val="6B94E2"/>
    </a:accent5>
    <a:accent6>
      <a:srgbClr val="819BAB"/>
    </a:accent6>
    <a:hlink>
      <a:srgbClr val="7C0808"/>
    </a:hlink>
    <a:folHlink>
      <a:srgbClr val="0D356F"/>
    </a:folHlink>
  </a:clrScheme>
  <a:fontScheme name="Office">
    <a:maj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고려청자">
    <a:dk1>
      <a:sysClr val="windowText" lastClr="000000"/>
    </a:dk1>
    <a:lt1>
      <a:sysClr val="window" lastClr="FFFFFF"/>
    </a:lt1>
    <a:dk2>
      <a:srgbClr val="005466"/>
    </a:dk2>
    <a:lt2>
      <a:srgbClr val="D9F3F4"/>
    </a:lt2>
    <a:accent1>
      <a:srgbClr val="3F949A"/>
    </a:accent1>
    <a:accent2>
      <a:srgbClr val="4764B0"/>
    </a:accent2>
    <a:accent3>
      <a:srgbClr val="4FADD1"/>
    </a:accent3>
    <a:accent4>
      <a:srgbClr val="85B692"/>
    </a:accent4>
    <a:accent5>
      <a:srgbClr val="6B94E2"/>
    </a:accent5>
    <a:accent6>
      <a:srgbClr val="819BAB"/>
    </a:accent6>
    <a:hlink>
      <a:srgbClr val="7C0808"/>
    </a:hlink>
    <a:folHlink>
      <a:srgbClr val="0D356F"/>
    </a:folHlink>
  </a:clrScheme>
  <a:fontScheme name="Office">
    <a:maj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고려청자">
    <a:dk1>
      <a:sysClr val="windowText" lastClr="000000"/>
    </a:dk1>
    <a:lt1>
      <a:sysClr val="window" lastClr="FFFFFF"/>
    </a:lt1>
    <a:dk2>
      <a:srgbClr val="005466"/>
    </a:dk2>
    <a:lt2>
      <a:srgbClr val="D9F3F4"/>
    </a:lt2>
    <a:accent1>
      <a:srgbClr val="3F949A"/>
    </a:accent1>
    <a:accent2>
      <a:srgbClr val="4764B0"/>
    </a:accent2>
    <a:accent3>
      <a:srgbClr val="4FADD1"/>
    </a:accent3>
    <a:accent4>
      <a:srgbClr val="85B692"/>
    </a:accent4>
    <a:accent5>
      <a:srgbClr val="6B94E2"/>
    </a:accent5>
    <a:accent6>
      <a:srgbClr val="819BAB"/>
    </a:accent6>
    <a:hlink>
      <a:srgbClr val="7C0808"/>
    </a:hlink>
    <a:folHlink>
      <a:srgbClr val="0D356F"/>
    </a:folHlink>
  </a:clrScheme>
  <a:fontScheme name="Office">
    <a:maj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10849</TotalTime>
  <Words>643</Words>
  <Application>Microsoft Macintosh PowerPoint</Application>
  <PresentationFormat>Widescreen</PresentationFormat>
  <Paragraphs>126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22" baseType="lpstr">
      <vt:lpstr>맑은 고딕</vt:lpstr>
      <vt:lpstr>Arial</vt:lpstr>
      <vt:lpstr>Avenir</vt:lpstr>
      <vt:lpstr>Avenir Book</vt:lpstr>
      <vt:lpstr>Calibri</vt:lpstr>
      <vt:lpstr>Calibri Light</vt:lpstr>
      <vt:lpstr>Courier New</vt:lpstr>
      <vt:lpstr>Noto Sans Symbols</vt:lpstr>
      <vt:lpstr>Roboto</vt:lpstr>
      <vt:lpstr>Roboto Black</vt:lpstr>
      <vt:lpstr>Roboto Medium</vt:lpstr>
      <vt:lpstr>Times New Roman</vt:lpstr>
      <vt:lpstr>Wingdings</vt:lpstr>
      <vt:lpstr>2_Office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Mahima Sukhdev</dc:creator>
  <cp:lastModifiedBy>Pavan Sukhdev</cp:lastModifiedBy>
  <cp:revision>193</cp:revision>
  <dcterms:created xsi:type="dcterms:W3CDTF">2021-08-22T22:53:26Z</dcterms:created>
  <dcterms:modified xsi:type="dcterms:W3CDTF">2022-04-23T12:18:26Z</dcterms:modified>
</cp:coreProperties>
</file>